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3" r:id="rId4"/>
    <p:sldId id="272" r:id="rId5"/>
    <p:sldId id="257" r:id="rId6"/>
    <p:sldId id="259" r:id="rId7"/>
    <p:sldId id="261" r:id="rId8"/>
    <p:sldId id="263" r:id="rId9"/>
    <p:sldId id="270" r:id="rId10"/>
    <p:sldId id="264" r:id="rId11"/>
    <p:sldId id="265" r:id="rId12"/>
    <p:sldId id="267" r:id="rId13"/>
    <p:sldId id="268" r:id="rId14"/>
    <p:sldId id="266" r:id="rId15"/>
    <p:sldId id="271" r:id="rId16"/>
    <p:sldId id="262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1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" y="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59F76-0BC1-B747-C5A9-6A914CEE0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ED1039-0A71-2C61-B4FB-F69DEB7A8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696EE-D026-AA98-557A-B8AA1918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CF7ED5-5D93-413B-1162-415F433C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368A5-63F3-90A6-BDC8-D5E7E896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76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A2C2B-F25F-51F3-D1F0-DAF3F41E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D940B4-D999-9CB3-0DE6-B6B1908F8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E00F69-6A96-3B8B-6AA3-278CB1F5C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9A7B9-F24B-7A5D-4211-ED7284DB2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B0574-137D-A1BB-0DD5-34D99E54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72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E488FD-DBF4-7DCF-1344-A45F68998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FC0E90-92B4-DCF6-A3F3-0E100371E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BA1DD-5EC5-39DD-79AA-6896E4BE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169A70-85A2-C18F-C4B7-667A9048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E974D-7329-8AF9-9CEE-A0314500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7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8445B-1D60-D672-1FCF-234EFEF0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3917A-96A1-F555-47D4-DE7C09E7F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997ED-9D31-20E6-BA7B-E4E1E74C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408AB-32C9-6C55-B2AA-3AC9E831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E2BE12-505E-2B5E-EEEF-67F91201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0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1D59E-ABE3-4672-55AC-253129858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F1B7BF-0877-CAC0-3357-B4E3DF98F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B9DD5-837B-13F1-59C9-CBF80878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687C3-948C-25D3-7C5E-8858ACAFF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F25118-29F5-1F5B-3933-A2FEE620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EEDEC-C417-7018-10C1-8DF96958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A5DE-6A66-4B22-8ACB-DEE562639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EDC5C3-5F55-E58E-CBA1-0F1DB3D07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764190-70E5-B2A6-A3C1-5ADEB6CB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54218-7A27-DB99-4A1E-0BCC88CCF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69158D-039C-EA94-5217-D2086191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1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F68B7-2E5C-986F-EC65-00D311D5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DB6EFC-EBBD-65EC-EA80-18B8AC95B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DF0DD3-9528-8BF9-CF37-9BBDA5675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0D5628-2937-E9AD-68B8-B2347C6EA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46A010-33AB-85B4-42EA-714A4CBD0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EA5923-97DA-04E0-64E2-7D031ABCF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09BD1C-2A0D-FAAC-E720-FBEFD011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51F4E9-FCD8-9C07-E9C8-7E7F44C57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8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B245B-CA24-FA99-F207-372619A5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33967E-6E4B-809B-5AFC-2C49F7EE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1C185E-2DFE-1BB7-4857-0244C789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F0F93E-9B8A-6310-22CC-78DFC41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35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993621-E96B-6AD9-E53C-ABA3B92C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99C991-E095-6574-1AFB-50C9C52A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DDBB66-2F82-5ECA-7A0F-1D2491A1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0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12F4C-CBD9-B2D7-F3EA-23E1BC19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EE8FC-DD9D-2B37-B47F-89C26768D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4141B-4925-BA05-79B5-4CA26A2CB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B84B81-4E25-EC4E-0CFE-8A7D06A8D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22DB1E-B34D-8E8D-4981-7D4FF2BA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093DB5-6723-D7FF-8781-AA661B5D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01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E1A07-7966-A28A-7619-A3D49B71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D9C57C-D25B-09C6-DD13-B1E01F8E3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5F5A4C-E0AB-0B01-22BE-3072383A8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0F5177-5400-921B-EFB4-1D47A713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FF240-4F9C-2C08-4624-AC1E80C5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2FBA4D-5BFE-11BD-3B4F-4E3A9F9E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7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AC7E30-7287-D742-13DC-01B0785E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01164-9045-8276-705F-BE1AD52AC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B5640-2511-E5BD-B49C-454B06201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30513-71B4-4379-A51E-5663EA829549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33C11-D8E0-BD59-A32B-642BB00D0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CD162-E600-BB61-2654-B00523F25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75C3B5-F7CD-411C-B074-500B8F74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7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arloset.com/about" TargetMode="External"/><Relationship Id="rId2" Type="http://schemas.openxmlformats.org/officeDocument/2006/relationships/hyperlink" Target="https://www.nintendo.co.kr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ft.kakao.com/hom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C%83%9D%EC%9D%BC-%EC%BC%80%EC%9D%B4%ED%81%AC-%EC%B4%9B%EB%B6%88-%EC%B6%95%ED%95%98-%EC%B4%88%EC%BD%9C%EB%A6%BF-%EB%94%94%EC%A0%80%ED%8A%B8-%EC%83%9D%EC%9D%BC-%EC%B6%95%ED%95%98%ED%95%B4%EC%9A%94-163362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2310867@sookmyung.ac.kr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C%83%9D%EC%9D%BC-%EC%BC%80%EC%9D%B4%ED%81%AC-%EC%B4%9B%EB%B6%88-%EC%B6%95%ED%95%98-%EC%B4%88%EC%BD%9C%EB%A6%BF-%EB%94%94%EC%A0%80%ED%8A%B8-%EC%83%9D%EC%9D%BC-%EC%B6%95%ED%95%98%ED%95%B4%EC%9A%94-163362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CB6B6-C84A-1282-AC85-729990E40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2614"/>
            <a:ext cx="9144000" cy="2387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</a:rPr>
              <a:t>생일을 축하하는 커뮤니티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Birth Day Buddy!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EB5D97-F8D2-E6E3-B50D-DE22F0548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2289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2310867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권유진 웹시스템설계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3846215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– B.D.B </a:t>
            </a:r>
            <a:r>
              <a:rPr lang="ko-KR" altLang="en-US" sz="3000" b="1" dirty="0"/>
              <a:t>비전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34ED44-DFE8-198B-83A5-6104D7B0E982}"/>
              </a:ext>
            </a:extLst>
          </p:cNvPr>
          <p:cNvSpPr>
            <a:spLocks noChangeAspect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289AF-BB37-42A1-F32A-7009224F811A}"/>
              </a:ext>
            </a:extLst>
          </p:cNvPr>
          <p:cNvSpPr>
            <a:spLocks/>
          </p:cNvSpPr>
          <p:nvPr/>
        </p:nvSpPr>
        <p:spPr>
          <a:xfrm>
            <a:off x="488659" y="1195639"/>
            <a:ext cx="8965892" cy="569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43A717-D4B9-A34C-56A4-2FAB021916E3}"/>
              </a:ext>
            </a:extLst>
          </p:cNvPr>
          <p:cNvSpPr/>
          <p:nvPr/>
        </p:nvSpPr>
        <p:spPr>
          <a:xfrm>
            <a:off x="684362" y="1305186"/>
            <a:ext cx="1633268" cy="3508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5D721B-5ACF-439F-1DA9-699B6E7EB435}"/>
              </a:ext>
            </a:extLst>
          </p:cNvPr>
          <p:cNvSpPr>
            <a:spLocks/>
          </p:cNvSpPr>
          <p:nvPr/>
        </p:nvSpPr>
        <p:spPr>
          <a:xfrm>
            <a:off x="2737449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17C512-18A0-E017-B276-A52698D6861B}"/>
              </a:ext>
            </a:extLst>
          </p:cNvPr>
          <p:cNvSpPr>
            <a:spLocks/>
          </p:cNvSpPr>
          <p:nvPr/>
        </p:nvSpPr>
        <p:spPr>
          <a:xfrm>
            <a:off x="4054415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community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F32AAE-F4D8-3EBD-DF5D-12BC9637322A}"/>
              </a:ext>
            </a:extLst>
          </p:cNvPr>
          <p:cNvSpPr>
            <a:spLocks/>
          </p:cNvSpPr>
          <p:nvPr/>
        </p:nvSpPr>
        <p:spPr>
          <a:xfrm>
            <a:off x="5371381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의 선물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E1AFAF-3265-E134-ADB6-C7E33A99BD03}"/>
              </a:ext>
            </a:extLst>
          </p:cNvPr>
          <p:cNvSpPr>
            <a:spLocks/>
          </p:cNvSpPr>
          <p:nvPr/>
        </p:nvSpPr>
        <p:spPr>
          <a:xfrm>
            <a:off x="6688348" y="1427436"/>
            <a:ext cx="1316966" cy="336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외로운자들의</a:t>
            </a:r>
            <a:r>
              <a:rPr lang="ko-KR" altLang="en-US" sz="1000" dirty="0">
                <a:solidFill>
                  <a:schemeClr val="tx1"/>
                </a:solidFill>
              </a:rPr>
              <a:t> 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5A728-A167-AF0D-4C58-079CFC41701D}"/>
              </a:ext>
            </a:extLst>
          </p:cNvPr>
          <p:cNvSpPr txBox="1"/>
          <p:nvPr/>
        </p:nvSpPr>
        <p:spPr>
          <a:xfrm>
            <a:off x="3173289" y="2455999"/>
            <a:ext cx="35966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/>
              <a:t>About Birth Day Body!</a:t>
            </a:r>
            <a:endParaRPr lang="ko-KR" altLang="en-US" sz="2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93BCC4-8193-B0B5-B43B-F3340757A982}"/>
              </a:ext>
            </a:extLst>
          </p:cNvPr>
          <p:cNvSpPr txBox="1"/>
          <p:nvPr/>
        </p:nvSpPr>
        <p:spPr>
          <a:xfrm>
            <a:off x="2405199" y="3140118"/>
            <a:ext cx="5584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Birth Day Body</a:t>
            </a:r>
            <a:r>
              <a:rPr lang="ko-KR" altLang="en-US" sz="1200" dirty="0"/>
              <a:t>는 여러분의 생일을 더욱 특별하게 만들어 줄 커뮤니티 서비스입니다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시작은 </a:t>
            </a:r>
            <a:r>
              <a:rPr lang="ko-KR" altLang="en-US" sz="1200" dirty="0" err="1"/>
              <a:t>온라인으로라도</a:t>
            </a:r>
            <a:r>
              <a:rPr lang="ko-KR" altLang="en-US" sz="1200" dirty="0"/>
              <a:t> 외롭게 생일을 보내는 사람을 줄일 수 있는 서비스를 만들고 싶다는 마음이었습니다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그 외에도 소중한 사람의 생일을 준비하는 사람들에게 도움을 줄 수 있는 정보를 제공하고 사용자끼리 서로 공유하며 생일을 더 의미 있게 만들 수 있다면</a:t>
            </a:r>
            <a:r>
              <a:rPr lang="en-US" altLang="ko-KR" sz="1200" dirty="0"/>
              <a:t>, </a:t>
            </a:r>
            <a:r>
              <a:rPr lang="ko-KR" altLang="en-US" sz="1200" dirty="0"/>
              <a:t>좀 더 아름다운 세상이 될 것이라고 생각했습니다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바쁜 일상에 생일은 그냥 지나친 </a:t>
            </a:r>
            <a:r>
              <a:rPr lang="ko-KR" altLang="en-US" sz="1200" dirty="0" err="1"/>
              <a:t>그대여</a:t>
            </a:r>
            <a:r>
              <a:rPr lang="en-US" altLang="ko-KR" sz="1200" dirty="0"/>
              <a:t>, </a:t>
            </a:r>
            <a:r>
              <a:rPr lang="ko-KR" altLang="en-US" sz="1200" dirty="0"/>
              <a:t>주변에 축하해줄 사람이 없는 </a:t>
            </a:r>
            <a:r>
              <a:rPr lang="ko-KR" altLang="en-US" sz="1200" dirty="0" err="1"/>
              <a:t>그대여</a:t>
            </a:r>
            <a:r>
              <a:rPr lang="ko-KR" altLang="en-US" sz="1200" dirty="0"/>
              <a:t> </a:t>
            </a:r>
            <a:r>
              <a:rPr lang="en-US" altLang="ko-KR" sz="1200" dirty="0"/>
              <a:t>B.D.B</a:t>
            </a:r>
            <a:r>
              <a:rPr lang="ko-KR" altLang="en-US" sz="1200" dirty="0"/>
              <a:t>로 모여라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319D06-6222-B6EA-E20C-5569758E6D1E}"/>
              </a:ext>
            </a:extLst>
          </p:cNvPr>
          <p:cNvSpPr txBox="1"/>
          <p:nvPr/>
        </p:nvSpPr>
        <p:spPr>
          <a:xfrm>
            <a:off x="2405199" y="4772826"/>
            <a:ext cx="5584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 외의 자료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2B93878-66B4-A338-AFE3-21020F1AE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53197"/>
              </p:ext>
            </p:extLst>
          </p:nvPr>
        </p:nvGraphicFramePr>
        <p:xfrm>
          <a:off x="9711100" y="934874"/>
          <a:ext cx="2240952" cy="347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B.D.B</a:t>
                      </a:r>
                      <a:r>
                        <a:rPr lang="ko-KR" altLang="en-US" sz="1200" dirty="0"/>
                        <a:t>의 비전을 보여주기 위해 사이트에 대해 소개하고 목표를 말 함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318EF50B-6DD4-68B7-53BF-F8D2F965D4E2}"/>
              </a:ext>
            </a:extLst>
          </p:cNvPr>
          <p:cNvSpPr>
            <a:spLocks noChangeAspect="1"/>
          </p:cNvSpPr>
          <p:nvPr/>
        </p:nvSpPr>
        <p:spPr>
          <a:xfrm>
            <a:off x="2564230" y="2586615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B19E653-39D0-1C83-980B-1536B1A79B2C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5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2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팀원 프로필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34ED44-DFE8-198B-83A5-6104D7B0E982}"/>
              </a:ext>
            </a:extLst>
          </p:cNvPr>
          <p:cNvSpPr>
            <a:spLocks noChangeAspect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BBCFC2-579F-215A-9733-E4F2FFDA3910}"/>
              </a:ext>
            </a:extLst>
          </p:cNvPr>
          <p:cNvSpPr>
            <a:spLocks/>
          </p:cNvSpPr>
          <p:nvPr/>
        </p:nvSpPr>
        <p:spPr>
          <a:xfrm>
            <a:off x="488659" y="1195639"/>
            <a:ext cx="8965892" cy="569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884C46A-6B11-C46A-7A2F-BEFC84DDD142}"/>
              </a:ext>
            </a:extLst>
          </p:cNvPr>
          <p:cNvSpPr/>
          <p:nvPr/>
        </p:nvSpPr>
        <p:spPr>
          <a:xfrm>
            <a:off x="684362" y="1305186"/>
            <a:ext cx="1633268" cy="3508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AC008E-186C-A5F7-9601-8943329C5B59}"/>
              </a:ext>
            </a:extLst>
          </p:cNvPr>
          <p:cNvSpPr>
            <a:spLocks/>
          </p:cNvSpPr>
          <p:nvPr/>
        </p:nvSpPr>
        <p:spPr>
          <a:xfrm>
            <a:off x="2737449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127587-192F-7778-C6F3-F4C15E0E8172}"/>
              </a:ext>
            </a:extLst>
          </p:cNvPr>
          <p:cNvSpPr>
            <a:spLocks/>
          </p:cNvSpPr>
          <p:nvPr/>
        </p:nvSpPr>
        <p:spPr>
          <a:xfrm>
            <a:off x="4054415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community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545303-D83F-D60C-B5F0-7628FE49D5F0}"/>
              </a:ext>
            </a:extLst>
          </p:cNvPr>
          <p:cNvSpPr>
            <a:spLocks/>
          </p:cNvSpPr>
          <p:nvPr/>
        </p:nvSpPr>
        <p:spPr>
          <a:xfrm>
            <a:off x="5371381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의 선물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0D10B5-523A-75D0-3C1C-3E281DDE8209}"/>
              </a:ext>
            </a:extLst>
          </p:cNvPr>
          <p:cNvSpPr>
            <a:spLocks/>
          </p:cNvSpPr>
          <p:nvPr/>
        </p:nvSpPr>
        <p:spPr>
          <a:xfrm>
            <a:off x="6688348" y="1427436"/>
            <a:ext cx="1316966" cy="336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외로운자들의</a:t>
            </a:r>
            <a:r>
              <a:rPr lang="ko-KR" altLang="en-US" sz="1000" dirty="0">
                <a:solidFill>
                  <a:schemeClr val="tx1"/>
                </a:solidFill>
              </a:rPr>
              <a:t> 방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F4F385-24E4-0E7E-2579-A5EBDAA255DD}"/>
              </a:ext>
            </a:extLst>
          </p:cNvPr>
          <p:cNvSpPr>
            <a:spLocks noChangeAspect="1"/>
          </p:cNvSpPr>
          <p:nvPr/>
        </p:nvSpPr>
        <p:spPr>
          <a:xfrm>
            <a:off x="1528292" y="3004120"/>
            <a:ext cx="1440000" cy="1440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FBFD993-4A53-9D85-D302-ED39CA77C48E}"/>
              </a:ext>
            </a:extLst>
          </p:cNvPr>
          <p:cNvSpPr>
            <a:spLocks noChangeAspect="1"/>
          </p:cNvSpPr>
          <p:nvPr/>
        </p:nvSpPr>
        <p:spPr>
          <a:xfrm>
            <a:off x="4251605" y="3004120"/>
            <a:ext cx="1440000" cy="1440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6FD656-7D4C-3567-A320-3827435BB9CB}"/>
              </a:ext>
            </a:extLst>
          </p:cNvPr>
          <p:cNvSpPr>
            <a:spLocks noChangeAspect="1"/>
          </p:cNvSpPr>
          <p:nvPr/>
        </p:nvSpPr>
        <p:spPr>
          <a:xfrm>
            <a:off x="6974918" y="2997296"/>
            <a:ext cx="1440000" cy="144000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49CDA-1CE2-A8F8-A44D-82A9CECB69D8}"/>
              </a:ext>
            </a:extLst>
          </p:cNvPr>
          <p:cNvSpPr txBox="1"/>
          <p:nvPr/>
        </p:nvSpPr>
        <p:spPr>
          <a:xfrm>
            <a:off x="1330974" y="4543302"/>
            <a:ext cx="183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권유진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F487D-46C8-AFB8-BF00-B6B50F130239}"/>
              </a:ext>
            </a:extLst>
          </p:cNvPr>
          <p:cNvSpPr txBox="1"/>
          <p:nvPr/>
        </p:nvSpPr>
        <p:spPr>
          <a:xfrm>
            <a:off x="2982536" y="2314698"/>
            <a:ext cx="39781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/>
              <a:t>Introduce B.D.B’s family</a:t>
            </a:r>
            <a:endParaRPr lang="ko-KR" altLang="en-US" sz="25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A862768-6000-6284-6C84-DFA6B0B88B2C}"/>
              </a:ext>
            </a:extLst>
          </p:cNvPr>
          <p:cNvCxnSpPr>
            <a:cxnSpLocks/>
          </p:cNvCxnSpPr>
          <p:nvPr/>
        </p:nvCxnSpPr>
        <p:spPr>
          <a:xfrm>
            <a:off x="995726" y="5950910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58ABE1-3B6A-9655-5478-95BB07B4FB2F}"/>
              </a:ext>
            </a:extLst>
          </p:cNvPr>
          <p:cNvSpPr txBox="1"/>
          <p:nvPr/>
        </p:nvSpPr>
        <p:spPr>
          <a:xfrm>
            <a:off x="940592" y="4866467"/>
            <a:ext cx="2630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본 프로젝트의 총괄 권유진이라고 합니다</a:t>
            </a:r>
            <a:r>
              <a:rPr lang="en-US" altLang="ko-KR" sz="1200" dirty="0"/>
              <a:t>! </a:t>
            </a:r>
            <a:r>
              <a:rPr lang="ko-KR" altLang="en-US" sz="1200" dirty="0"/>
              <a:t>생일에 축하해 줄 사람이 없어 프로젝트를 진행하게 되었습니다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E-mail: 2310867@sookmyung.ac.kr</a:t>
            </a:r>
            <a:endParaRPr lang="ko-KR" altLang="en-US" sz="12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2DA3D9-1B90-B530-DAD5-38F20EAB6711}"/>
              </a:ext>
            </a:extLst>
          </p:cNvPr>
          <p:cNvCxnSpPr>
            <a:cxnSpLocks/>
          </p:cNvCxnSpPr>
          <p:nvPr/>
        </p:nvCxnSpPr>
        <p:spPr>
          <a:xfrm>
            <a:off x="6433236" y="5950910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6D1B7D-DEEE-8D00-34AD-B22C36C15E4E}"/>
              </a:ext>
            </a:extLst>
          </p:cNvPr>
          <p:cNvSpPr txBox="1"/>
          <p:nvPr/>
        </p:nvSpPr>
        <p:spPr>
          <a:xfrm>
            <a:off x="6378102" y="4866467"/>
            <a:ext cx="2630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권유진의 언니입니다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축하 메시지로 도움을 줄 예정입니다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E-mail: 1234@nnn.com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4B0DE9-037F-F898-788D-0781172080CE}"/>
              </a:ext>
            </a:extLst>
          </p:cNvPr>
          <p:cNvSpPr txBox="1"/>
          <p:nvPr/>
        </p:nvSpPr>
        <p:spPr>
          <a:xfrm>
            <a:off x="6776211" y="4529159"/>
            <a:ext cx="183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/>
              <a:t>권유빈</a:t>
            </a:r>
            <a:r>
              <a:rPr lang="ko-KR" altLang="en-US" sz="1500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1F3A934-8035-800B-65AF-E7A8068AC8F9}"/>
              </a:ext>
            </a:extLst>
          </p:cNvPr>
          <p:cNvCxnSpPr>
            <a:cxnSpLocks/>
          </p:cNvCxnSpPr>
          <p:nvPr/>
        </p:nvCxnSpPr>
        <p:spPr>
          <a:xfrm>
            <a:off x="3734360" y="5950910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37F73A-DAD5-F81B-3B7B-A4D97CF24B39}"/>
              </a:ext>
            </a:extLst>
          </p:cNvPr>
          <p:cNvSpPr txBox="1"/>
          <p:nvPr/>
        </p:nvSpPr>
        <p:spPr>
          <a:xfrm>
            <a:off x="3679226" y="4866467"/>
            <a:ext cx="2630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프로젝트 이미지에 도움을 줄 예정입니다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로고는 직접 제작해보도록 하겠습니다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E-mail: 1235@nnn.com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F7D3BE-9185-E8A9-09B8-EEE3AA49D2D5}"/>
              </a:ext>
            </a:extLst>
          </p:cNvPr>
          <p:cNvSpPr txBox="1"/>
          <p:nvPr/>
        </p:nvSpPr>
        <p:spPr>
          <a:xfrm>
            <a:off x="4077335" y="4529159"/>
            <a:ext cx="183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구글 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07F535-605A-607C-5D66-B32C9256A178}"/>
              </a:ext>
            </a:extLst>
          </p:cNvPr>
          <p:cNvSpPr>
            <a:spLocks noChangeAspect="1"/>
          </p:cNvSpPr>
          <p:nvPr/>
        </p:nvSpPr>
        <p:spPr>
          <a:xfrm>
            <a:off x="967217" y="2791752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9ECA4F4-E73D-E6E5-F46F-4764F8D6C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550414"/>
              </p:ext>
            </p:extLst>
          </p:nvPr>
        </p:nvGraphicFramePr>
        <p:xfrm>
          <a:off x="9711100" y="934874"/>
          <a:ext cx="2240952" cy="36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가상의 프로젝트 상황을 보다 현실적으로 보여주기 위해 팀원 프로필을 구현한다</a:t>
                      </a:r>
                      <a:r>
                        <a:rPr lang="en-US" altLang="ko-KR" sz="12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104CDFFA-E340-AC2C-F17A-EA1B91B484AB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6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5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– B.D.B</a:t>
            </a:r>
            <a:r>
              <a:rPr lang="ko-KR" altLang="en-US" sz="3000" b="1" dirty="0"/>
              <a:t>의 선물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34ED44-DFE8-198B-83A5-6104D7B0E982}"/>
              </a:ext>
            </a:extLst>
          </p:cNvPr>
          <p:cNvSpPr>
            <a:spLocks noChangeAspect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1197D0-0F24-500E-2D63-B884E5B1EFA8}"/>
              </a:ext>
            </a:extLst>
          </p:cNvPr>
          <p:cNvSpPr>
            <a:spLocks/>
          </p:cNvSpPr>
          <p:nvPr/>
        </p:nvSpPr>
        <p:spPr>
          <a:xfrm>
            <a:off x="488659" y="1195639"/>
            <a:ext cx="8965892" cy="569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40E6E23-7C4D-C62C-8F06-955760522F44}"/>
              </a:ext>
            </a:extLst>
          </p:cNvPr>
          <p:cNvSpPr/>
          <p:nvPr/>
        </p:nvSpPr>
        <p:spPr>
          <a:xfrm>
            <a:off x="684362" y="1305186"/>
            <a:ext cx="1633268" cy="3508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B3EADB-D14D-B14A-70C5-ED46AFDAA719}"/>
              </a:ext>
            </a:extLst>
          </p:cNvPr>
          <p:cNvSpPr>
            <a:spLocks/>
          </p:cNvSpPr>
          <p:nvPr/>
        </p:nvSpPr>
        <p:spPr>
          <a:xfrm>
            <a:off x="2737449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1B0A60-7A07-5A55-2DF1-B88BDA859CEB}"/>
              </a:ext>
            </a:extLst>
          </p:cNvPr>
          <p:cNvSpPr>
            <a:spLocks/>
          </p:cNvSpPr>
          <p:nvPr/>
        </p:nvSpPr>
        <p:spPr>
          <a:xfrm>
            <a:off x="4054415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community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849180-3188-7502-58C0-13626365C9C1}"/>
              </a:ext>
            </a:extLst>
          </p:cNvPr>
          <p:cNvSpPr>
            <a:spLocks/>
          </p:cNvSpPr>
          <p:nvPr/>
        </p:nvSpPr>
        <p:spPr>
          <a:xfrm>
            <a:off x="5371381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의 선물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E674D-175A-F6A3-79BD-6EF4CC97576F}"/>
              </a:ext>
            </a:extLst>
          </p:cNvPr>
          <p:cNvSpPr>
            <a:spLocks/>
          </p:cNvSpPr>
          <p:nvPr/>
        </p:nvSpPr>
        <p:spPr>
          <a:xfrm>
            <a:off x="6688348" y="1427436"/>
            <a:ext cx="1316966" cy="336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외로운자들의</a:t>
            </a:r>
            <a:r>
              <a:rPr lang="ko-KR" altLang="en-US" sz="1000" dirty="0">
                <a:solidFill>
                  <a:schemeClr val="tx1"/>
                </a:solidFill>
              </a:rPr>
              <a:t> 방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1AFCF9F-D8E7-5585-D564-02BC8315F3E1}"/>
              </a:ext>
            </a:extLst>
          </p:cNvPr>
          <p:cNvSpPr>
            <a:spLocks noChangeAspect="1"/>
          </p:cNvSpPr>
          <p:nvPr/>
        </p:nvSpPr>
        <p:spPr>
          <a:xfrm>
            <a:off x="5343554" y="2548815"/>
            <a:ext cx="880185" cy="88018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43D4C-32E7-03E0-ADEA-860EC8223891}"/>
              </a:ext>
            </a:extLst>
          </p:cNvPr>
          <p:cNvSpPr txBox="1"/>
          <p:nvPr/>
        </p:nvSpPr>
        <p:spPr>
          <a:xfrm>
            <a:off x="2982536" y="1941379"/>
            <a:ext cx="39781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선물 받는 사람은</a:t>
            </a:r>
            <a:r>
              <a:rPr lang="en-US" altLang="ko-KR" sz="2500" b="1" dirty="0"/>
              <a:t>?</a:t>
            </a:r>
            <a:endParaRPr lang="ko-KR" altLang="en-US" sz="25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356F8B-AD4F-C6EA-E215-6762F2F4EC3C}"/>
              </a:ext>
            </a:extLst>
          </p:cNvPr>
          <p:cNvSpPr>
            <a:spLocks noChangeAspect="1"/>
          </p:cNvSpPr>
          <p:nvPr/>
        </p:nvSpPr>
        <p:spPr>
          <a:xfrm>
            <a:off x="6908041" y="2548815"/>
            <a:ext cx="880185" cy="88018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0FCC053-0B5A-7C2B-3923-084B46DF9DB6}"/>
              </a:ext>
            </a:extLst>
          </p:cNvPr>
          <p:cNvSpPr>
            <a:spLocks noChangeAspect="1"/>
          </p:cNvSpPr>
          <p:nvPr/>
        </p:nvSpPr>
        <p:spPr>
          <a:xfrm>
            <a:off x="2214580" y="2548815"/>
            <a:ext cx="880185" cy="88018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9E92CA6-8FA9-54C7-1188-0DF87A3A1F6E}"/>
              </a:ext>
            </a:extLst>
          </p:cNvPr>
          <p:cNvSpPr>
            <a:spLocks noChangeAspect="1"/>
          </p:cNvSpPr>
          <p:nvPr/>
        </p:nvSpPr>
        <p:spPr>
          <a:xfrm>
            <a:off x="3779067" y="2548815"/>
            <a:ext cx="880185" cy="88018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775EC-5F04-CC61-B2BB-A49640B02EAC}"/>
              </a:ext>
            </a:extLst>
          </p:cNvPr>
          <p:cNvSpPr txBox="1"/>
          <p:nvPr/>
        </p:nvSpPr>
        <p:spPr>
          <a:xfrm>
            <a:off x="2161344" y="3500244"/>
            <a:ext cx="986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친구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F6F956-BE9F-9CD9-3CF0-541F496718E1}"/>
              </a:ext>
            </a:extLst>
          </p:cNvPr>
          <p:cNvSpPr txBox="1"/>
          <p:nvPr/>
        </p:nvSpPr>
        <p:spPr>
          <a:xfrm>
            <a:off x="3726242" y="3491466"/>
            <a:ext cx="986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/>
              <a:t>가족 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C47177-B49D-ED61-4D13-A44521576E12}"/>
              </a:ext>
            </a:extLst>
          </p:cNvPr>
          <p:cNvSpPr txBox="1"/>
          <p:nvPr/>
        </p:nvSpPr>
        <p:spPr>
          <a:xfrm>
            <a:off x="5291140" y="3489512"/>
            <a:ext cx="986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/>
              <a:t>연인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088E9B-CBD3-AA63-E13D-425811126950}"/>
              </a:ext>
            </a:extLst>
          </p:cNvPr>
          <p:cNvSpPr txBox="1"/>
          <p:nvPr/>
        </p:nvSpPr>
        <p:spPr>
          <a:xfrm>
            <a:off x="6856038" y="3489511"/>
            <a:ext cx="986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아이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C59D8DA-D8CB-B1D2-5660-179F9B9CBE5A}"/>
              </a:ext>
            </a:extLst>
          </p:cNvPr>
          <p:cNvSpPr>
            <a:spLocks noChangeAspect="1"/>
          </p:cNvSpPr>
          <p:nvPr/>
        </p:nvSpPr>
        <p:spPr>
          <a:xfrm>
            <a:off x="5343554" y="4558883"/>
            <a:ext cx="880185" cy="88018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49625F-D3E9-78FE-4E1D-2FC9141F12C0}"/>
              </a:ext>
            </a:extLst>
          </p:cNvPr>
          <p:cNvSpPr txBox="1"/>
          <p:nvPr/>
        </p:nvSpPr>
        <p:spPr>
          <a:xfrm>
            <a:off x="2982536" y="3951447"/>
            <a:ext cx="39781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물건의 종류는</a:t>
            </a:r>
            <a:r>
              <a:rPr lang="en-US" altLang="ko-KR" sz="2500" b="1" dirty="0"/>
              <a:t>?</a:t>
            </a:r>
            <a:endParaRPr lang="ko-KR" altLang="en-US" sz="25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C5471EB-2EF7-35CE-ABC8-36F704D0BE42}"/>
              </a:ext>
            </a:extLst>
          </p:cNvPr>
          <p:cNvSpPr>
            <a:spLocks noChangeAspect="1"/>
          </p:cNvSpPr>
          <p:nvPr/>
        </p:nvSpPr>
        <p:spPr>
          <a:xfrm>
            <a:off x="6908041" y="4558883"/>
            <a:ext cx="880185" cy="88018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3B44CE5-D417-F3E9-BF50-B8EC2F340B3B}"/>
              </a:ext>
            </a:extLst>
          </p:cNvPr>
          <p:cNvSpPr>
            <a:spLocks noChangeAspect="1"/>
          </p:cNvSpPr>
          <p:nvPr/>
        </p:nvSpPr>
        <p:spPr>
          <a:xfrm>
            <a:off x="2214580" y="4558883"/>
            <a:ext cx="880185" cy="88018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9BDFEE-0783-6DF7-0737-35C71D85826C}"/>
              </a:ext>
            </a:extLst>
          </p:cNvPr>
          <p:cNvSpPr>
            <a:spLocks noChangeAspect="1"/>
          </p:cNvSpPr>
          <p:nvPr/>
        </p:nvSpPr>
        <p:spPr>
          <a:xfrm>
            <a:off x="3779067" y="4558883"/>
            <a:ext cx="880185" cy="88018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8C0D9-13E6-2B45-4EA0-3F5EDBB46691}"/>
              </a:ext>
            </a:extLst>
          </p:cNvPr>
          <p:cNvSpPr txBox="1"/>
          <p:nvPr/>
        </p:nvSpPr>
        <p:spPr>
          <a:xfrm>
            <a:off x="2161344" y="5510312"/>
            <a:ext cx="986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악세서리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CAAF37-72F5-D66B-BC42-745AE2F4190B}"/>
              </a:ext>
            </a:extLst>
          </p:cNvPr>
          <p:cNvSpPr txBox="1"/>
          <p:nvPr/>
        </p:nvSpPr>
        <p:spPr>
          <a:xfrm>
            <a:off x="3726242" y="5501534"/>
            <a:ext cx="986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음식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F7825B-1FAE-C8D2-E738-65BA5EE106A4}"/>
              </a:ext>
            </a:extLst>
          </p:cNvPr>
          <p:cNvSpPr txBox="1"/>
          <p:nvPr/>
        </p:nvSpPr>
        <p:spPr>
          <a:xfrm>
            <a:off x="5291140" y="5499580"/>
            <a:ext cx="986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실용품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EB8533-162D-15D9-1145-2CA2FE2167EC}"/>
              </a:ext>
            </a:extLst>
          </p:cNvPr>
          <p:cNvSpPr txBox="1"/>
          <p:nvPr/>
        </p:nvSpPr>
        <p:spPr>
          <a:xfrm>
            <a:off x="6856038" y="5499579"/>
            <a:ext cx="986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기타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FF16796-14C6-2DDF-699C-2644B48CA3FB}"/>
              </a:ext>
            </a:extLst>
          </p:cNvPr>
          <p:cNvCxnSpPr>
            <a:cxnSpLocks/>
          </p:cNvCxnSpPr>
          <p:nvPr/>
        </p:nvCxnSpPr>
        <p:spPr>
          <a:xfrm>
            <a:off x="981013" y="3896856"/>
            <a:ext cx="793723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F335FFC6-3D13-1B8A-554D-7D10A92E4DB6}"/>
              </a:ext>
            </a:extLst>
          </p:cNvPr>
          <p:cNvSpPr/>
          <p:nvPr/>
        </p:nvSpPr>
        <p:spPr>
          <a:xfrm>
            <a:off x="979253" y="5783609"/>
            <a:ext cx="603849" cy="90864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CBE90F-1C8E-0BE3-5769-ABEF534591D3}"/>
              </a:ext>
            </a:extLst>
          </p:cNvPr>
          <p:cNvSpPr txBox="1"/>
          <p:nvPr/>
        </p:nvSpPr>
        <p:spPr>
          <a:xfrm>
            <a:off x="1466011" y="5672023"/>
            <a:ext cx="805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아래에 계속</a:t>
            </a:r>
            <a:endParaRPr lang="en-US" altLang="ko-KR" sz="1500" dirty="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ADEEE0BD-1BF0-1456-E274-CE599572A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9238"/>
              </p:ext>
            </p:extLst>
          </p:nvPr>
        </p:nvGraphicFramePr>
        <p:xfrm>
          <a:off x="9711100" y="934874"/>
          <a:ext cx="2240952" cy="36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클릭한 대상에 따라 인기있는 선물을 추천해주는 페이지로 연결된다</a:t>
                      </a:r>
                      <a:r>
                        <a:rPr lang="en-US" altLang="ko-KR" sz="12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클릭한 종류 중 인기있는 물품을 추천해주는 페이지로 연결된다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7831C235-4D14-AF78-2764-FE94E53CF733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7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3A390DB-2BB6-EA29-344C-C8AE01402999}"/>
              </a:ext>
            </a:extLst>
          </p:cNvPr>
          <p:cNvSpPr>
            <a:spLocks noChangeAspect="1"/>
          </p:cNvSpPr>
          <p:nvPr/>
        </p:nvSpPr>
        <p:spPr>
          <a:xfrm>
            <a:off x="2467166" y="2281087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C06B142-2AE8-047E-4947-EBCF0DF6F1FC}"/>
              </a:ext>
            </a:extLst>
          </p:cNvPr>
          <p:cNvSpPr>
            <a:spLocks noChangeAspect="1"/>
          </p:cNvSpPr>
          <p:nvPr/>
        </p:nvSpPr>
        <p:spPr>
          <a:xfrm>
            <a:off x="2482936" y="4320473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1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– B.D.B</a:t>
            </a:r>
            <a:r>
              <a:rPr lang="ko-KR" altLang="en-US" sz="3000" b="1" dirty="0"/>
              <a:t>의 선물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34ED44-DFE8-198B-83A5-6104D7B0E982}"/>
              </a:ext>
            </a:extLst>
          </p:cNvPr>
          <p:cNvSpPr>
            <a:spLocks noChangeAspect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B33595-74D7-B071-F0A8-8C114F8F7687}"/>
              </a:ext>
            </a:extLst>
          </p:cNvPr>
          <p:cNvSpPr>
            <a:spLocks noChangeAspect="1"/>
          </p:cNvSpPr>
          <p:nvPr/>
        </p:nvSpPr>
        <p:spPr>
          <a:xfrm>
            <a:off x="775262" y="1941849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925466-F8AD-8123-422E-960A27E94E68}"/>
              </a:ext>
            </a:extLst>
          </p:cNvPr>
          <p:cNvSpPr>
            <a:spLocks noChangeAspect="1"/>
          </p:cNvSpPr>
          <p:nvPr/>
        </p:nvSpPr>
        <p:spPr>
          <a:xfrm>
            <a:off x="6571011" y="1941848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80AD86-64DF-4BAD-17D1-58CF6E44CA03}"/>
              </a:ext>
            </a:extLst>
          </p:cNvPr>
          <p:cNvSpPr>
            <a:spLocks noChangeAspect="1"/>
          </p:cNvSpPr>
          <p:nvPr/>
        </p:nvSpPr>
        <p:spPr>
          <a:xfrm>
            <a:off x="3687471" y="1941848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D76D424-EC87-2EF5-5705-539F39916A18}"/>
              </a:ext>
            </a:extLst>
          </p:cNvPr>
          <p:cNvCxnSpPr>
            <a:cxnSpLocks/>
          </p:cNvCxnSpPr>
          <p:nvPr/>
        </p:nvCxnSpPr>
        <p:spPr>
          <a:xfrm>
            <a:off x="805657" y="4622755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659060-3BCA-6DD1-41AE-2BB6713C7145}"/>
              </a:ext>
            </a:extLst>
          </p:cNvPr>
          <p:cNvSpPr txBox="1"/>
          <p:nvPr/>
        </p:nvSpPr>
        <p:spPr>
          <a:xfrm>
            <a:off x="775261" y="3526831"/>
            <a:ext cx="258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B.D.B</a:t>
            </a:r>
            <a:r>
              <a:rPr lang="ko-KR" altLang="en-US" sz="1200" dirty="0"/>
              <a:t>와 </a:t>
            </a:r>
            <a:r>
              <a:rPr lang="ko-KR" altLang="en-US" sz="1200" dirty="0" err="1"/>
              <a:t>빙글빙글레의</a:t>
            </a:r>
            <a:r>
              <a:rPr lang="ko-KR" altLang="en-US" sz="1200" dirty="0"/>
              <a:t> 달콤한 만남</a:t>
            </a:r>
            <a:endParaRPr lang="en-US" altLang="ko-KR" sz="1200" dirty="0"/>
          </a:p>
          <a:p>
            <a:r>
              <a:rPr lang="ko-KR" altLang="en-US" sz="1200" dirty="0"/>
              <a:t>추첨을 통해 </a:t>
            </a:r>
            <a:r>
              <a:rPr lang="ko-KR" altLang="en-US" sz="1200" dirty="0" err="1"/>
              <a:t>빙글빙글레의</a:t>
            </a:r>
            <a:r>
              <a:rPr lang="ko-KR" altLang="en-US" sz="1200" dirty="0"/>
              <a:t> 무료 선물을 받아보세요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C37A732-9668-CD97-2E1F-5C63E5E2836C}"/>
              </a:ext>
            </a:extLst>
          </p:cNvPr>
          <p:cNvCxnSpPr>
            <a:cxnSpLocks/>
          </p:cNvCxnSpPr>
          <p:nvPr/>
        </p:nvCxnSpPr>
        <p:spPr>
          <a:xfrm>
            <a:off x="3717867" y="4621551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16ADC9-B4E3-0054-704C-F39955980742}"/>
              </a:ext>
            </a:extLst>
          </p:cNvPr>
          <p:cNvSpPr txBox="1"/>
          <p:nvPr/>
        </p:nvSpPr>
        <p:spPr>
          <a:xfrm>
            <a:off x="3687471" y="3525627"/>
            <a:ext cx="2581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생일파티하기</a:t>
            </a:r>
            <a:r>
              <a:rPr lang="ko-KR" altLang="en-US" sz="1200" dirty="0"/>
              <a:t> 좋은 용산 </a:t>
            </a:r>
            <a:r>
              <a:rPr lang="ko-KR" altLang="en-US" sz="1200" dirty="0" err="1"/>
              <a:t>파티룸</a:t>
            </a:r>
            <a:endParaRPr lang="en-US" altLang="ko-KR" sz="1200" dirty="0"/>
          </a:p>
          <a:p>
            <a:r>
              <a:rPr lang="ko-KR" altLang="en-US" sz="1200" dirty="0"/>
              <a:t>최대 </a:t>
            </a:r>
            <a:r>
              <a:rPr lang="en-US" altLang="ko-KR" sz="1200" dirty="0"/>
              <a:t>20</a:t>
            </a:r>
            <a:r>
              <a:rPr lang="ko-KR" altLang="en-US" sz="1200" dirty="0"/>
              <a:t>명 인원까지 수용 가능합니다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B.D.B </a:t>
            </a:r>
            <a:r>
              <a:rPr lang="ko-KR" altLang="en-US" sz="1200" dirty="0"/>
              <a:t>회원 인증 시 파티 용품 서비스 </a:t>
            </a:r>
            <a:r>
              <a:rPr lang="ko-KR" altLang="en-US" sz="1200" dirty="0" err="1"/>
              <a:t>증정하오니</a:t>
            </a:r>
            <a:r>
              <a:rPr lang="ko-KR" altLang="en-US" sz="1200" dirty="0"/>
              <a:t> 확인해보</a:t>
            </a:r>
            <a:r>
              <a:rPr lang="en-US" altLang="ko-KR" sz="1200" dirty="0"/>
              <a:t>… </a:t>
            </a:r>
            <a:r>
              <a:rPr lang="ko-KR" altLang="en-US" sz="1200" dirty="0" err="1"/>
              <a:t>더보기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3AC7F0B-EBBF-209C-629B-CC499B8F0212}"/>
              </a:ext>
            </a:extLst>
          </p:cNvPr>
          <p:cNvCxnSpPr>
            <a:cxnSpLocks/>
          </p:cNvCxnSpPr>
          <p:nvPr/>
        </p:nvCxnSpPr>
        <p:spPr>
          <a:xfrm>
            <a:off x="6589468" y="4638611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B63F29-7BE5-6DAC-9A13-093D48DC0263}"/>
              </a:ext>
            </a:extLst>
          </p:cNvPr>
          <p:cNvSpPr txBox="1"/>
          <p:nvPr/>
        </p:nvSpPr>
        <p:spPr>
          <a:xfrm>
            <a:off x="6559072" y="3542687"/>
            <a:ext cx="2581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Hams</a:t>
            </a:r>
            <a:r>
              <a:rPr lang="ko-KR" altLang="en-US" sz="1200" dirty="0"/>
              <a:t> </a:t>
            </a:r>
            <a:r>
              <a:rPr lang="en-US" altLang="ko-KR" sz="1200" dirty="0"/>
              <a:t>Party</a:t>
            </a:r>
            <a:r>
              <a:rPr lang="ko-KR" altLang="en-US" sz="1200" dirty="0"/>
              <a:t>에서</a:t>
            </a:r>
            <a:r>
              <a:rPr lang="en-US" altLang="ko-KR" sz="1200" dirty="0"/>
              <a:t> </a:t>
            </a:r>
            <a:r>
              <a:rPr lang="ko-KR" altLang="en-US" sz="1200" dirty="0"/>
              <a:t>준비한 생일선물</a:t>
            </a:r>
            <a:endParaRPr lang="en-US" altLang="ko-KR" sz="1200" dirty="0"/>
          </a:p>
          <a:p>
            <a:r>
              <a:rPr lang="en-US" altLang="ko-KR" sz="1200" dirty="0"/>
              <a:t>6</a:t>
            </a:r>
            <a:r>
              <a:rPr lang="ko-KR" altLang="en-US" sz="1200" dirty="0" err="1"/>
              <a:t>월생들</a:t>
            </a:r>
            <a:r>
              <a:rPr lang="ko-KR" altLang="en-US" sz="1200" dirty="0"/>
              <a:t> 모여라</a:t>
            </a:r>
            <a:r>
              <a:rPr lang="en-US" altLang="ko-KR" sz="1200" dirty="0"/>
              <a:t>! </a:t>
            </a:r>
            <a:r>
              <a:rPr lang="ko-KR" altLang="en-US" sz="1200" dirty="0"/>
              <a:t>생일 당사자 </a:t>
            </a:r>
            <a:r>
              <a:rPr lang="ko-KR" altLang="en-US" sz="1200" dirty="0" err="1"/>
              <a:t>동반시</a:t>
            </a:r>
            <a:r>
              <a:rPr lang="ko-KR" altLang="en-US" sz="1200" dirty="0"/>
              <a:t> 디너가 최대 </a:t>
            </a:r>
            <a:r>
              <a:rPr lang="en-US" altLang="ko-KR" sz="1200" dirty="0"/>
              <a:t>30%</a:t>
            </a:r>
            <a:r>
              <a:rPr lang="ko-KR" altLang="en-US" sz="1200" dirty="0"/>
              <a:t>할인</a:t>
            </a:r>
            <a:endParaRPr lang="en-US" altLang="ko-KR" sz="1200" dirty="0"/>
          </a:p>
          <a:p>
            <a:r>
              <a:rPr lang="ko-KR" altLang="en-US" sz="1200" dirty="0"/>
              <a:t>특별한 추억을 만들어보세요</a:t>
            </a:r>
            <a:r>
              <a:rPr lang="en-US" altLang="ko-KR" sz="1200" dirty="0">
                <a:sym typeface="Wingdings" panose="05000000000000000000" pitchFamily="2" charset="2"/>
              </a:rPr>
              <a:t>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90DBC-FAC6-F30E-1A55-DE4494193218}"/>
              </a:ext>
            </a:extLst>
          </p:cNvPr>
          <p:cNvSpPr txBox="1"/>
          <p:nvPr/>
        </p:nvSpPr>
        <p:spPr>
          <a:xfrm>
            <a:off x="775261" y="1451518"/>
            <a:ext cx="269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진행중인 이벤트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D24F9B0-96C5-4826-54FB-49ED9AD57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16090"/>
              </p:ext>
            </p:extLst>
          </p:nvPr>
        </p:nvGraphicFramePr>
        <p:xfrm>
          <a:off x="9711100" y="934874"/>
          <a:ext cx="2240952" cy="36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프로모션을 진행중인 광고를 띄워준다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글 범위를 클릭하면 자세한 내용을 표시한다</a:t>
                      </a:r>
                      <a:r>
                        <a:rPr lang="en-US" altLang="ko-KR" sz="12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5E20AFFE-AB88-FC39-AC40-924262D22D46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7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7BB93D-EEDC-A6AE-EEDB-BF6B44ACD5D9}"/>
              </a:ext>
            </a:extLst>
          </p:cNvPr>
          <p:cNvSpPr/>
          <p:nvPr/>
        </p:nvSpPr>
        <p:spPr>
          <a:xfrm>
            <a:off x="495215" y="4982157"/>
            <a:ext cx="8965892" cy="12567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D2F84FD-7524-D861-DA18-C43C1EB31433}"/>
              </a:ext>
            </a:extLst>
          </p:cNvPr>
          <p:cNvSpPr>
            <a:spLocks noChangeAspect="1"/>
          </p:cNvSpPr>
          <p:nvPr/>
        </p:nvSpPr>
        <p:spPr>
          <a:xfrm>
            <a:off x="632438" y="1833813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03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687" y="303466"/>
            <a:ext cx="6436626" cy="6311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– B.D.B</a:t>
            </a:r>
            <a:r>
              <a:rPr lang="ko-KR" altLang="en-US" sz="3000" b="1" dirty="0"/>
              <a:t>의 선물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자세한 페이지</a:t>
            </a:r>
            <a:r>
              <a:rPr lang="en-US" altLang="ko-KR" sz="3000" b="1" dirty="0"/>
              <a:t>) </a:t>
            </a:r>
            <a:endParaRPr lang="ko-KR" altLang="en-US" sz="3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34ED44-DFE8-198B-83A5-6104D7B0E982}"/>
              </a:ext>
            </a:extLst>
          </p:cNvPr>
          <p:cNvSpPr>
            <a:spLocks noChangeAspect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E7F00-FB84-7FC8-3071-6F97764FE376}"/>
              </a:ext>
            </a:extLst>
          </p:cNvPr>
          <p:cNvSpPr txBox="1"/>
          <p:nvPr/>
        </p:nvSpPr>
        <p:spPr>
          <a:xfrm>
            <a:off x="914392" y="2094187"/>
            <a:ext cx="11732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친구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C57D81-BACB-1B43-14D0-A2D4C02907BB}"/>
              </a:ext>
            </a:extLst>
          </p:cNvPr>
          <p:cNvSpPr>
            <a:spLocks/>
          </p:cNvSpPr>
          <p:nvPr/>
        </p:nvSpPr>
        <p:spPr>
          <a:xfrm>
            <a:off x="488659" y="1195639"/>
            <a:ext cx="8965892" cy="569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20204E3-4DB9-1A7D-2FAA-D8D17EC58080}"/>
              </a:ext>
            </a:extLst>
          </p:cNvPr>
          <p:cNvSpPr/>
          <p:nvPr/>
        </p:nvSpPr>
        <p:spPr>
          <a:xfrm>
            <a:off x="684362" y="1305186"/>
            <a:ext cx="1633268" cy="3508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FF410-4A71-2D05-1E42-E9545686AB71}"/>
              </a:ext>
            </a:extLst>
          </p:cNvPr>
          <p:cNvSpPr>
            <a:spLocks/>
          </p:cNvSpPr>
          <p:nvPr/>
        </p:nvSpPr>
        <p:spPr>
          <a:xfrm>
            <a:off x="2737449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58798E-4F62-3649-6027-D9D1412CA868}"/>
              </a:ext>
            </a:extLst>
          </p:cNvPr>
          <p:cNvSpPr>
            <a:spLocks/>
          </p:cNvSpPr>
          <p:nvPr/>
        </p:nvSpPr>
        <p:spPr>
          <a:xfrm>
            <a:off x="4054415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community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45810E-EF80-6A60-855C-7A6D9BFF48DC}"/>
              </a:ext>
            </a:extLst>
          </p:cNvPr>
          <p:cNvSpPr>
            <a:spLocks/>
          </p:cNvSpPr>
          <p:nvPr/>
        </p:nvSpPr>
        <p:spPr>
          <a:xfrm>
            <a:off x="5371381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의 선물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081F0B-725E-D587-DBAF-6491820B5620}"/>
              </a:ext>
            </a:extLst>
          </p:cNvPr>
          <p:cNvSpPr>
            <a:spLocks/>
          </p:cNvSpPr>
          <p:nvPr/>
        </p:nvSpPr>
        <p:spPr>
          <a:xfrm>
            <a:off x="6688348" y="1427436"/>
            <a:ext cx="1316966" cy="336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외로운자들의</a:t>
            </a:r>
            <a:r>
              <a:rPr lang="ko-KR" altLang="en-US" sz="1000" dirty="0">
                <a:solidFill>
                  <a:schemeClr val="tx1"/>
                </a:solidFill>
              </a:rPr>
              <a:t> 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0F1B9-747D-8D26-ECA5-A4AF39611096}"/>
              </a:ext>
            </a:extLst>
          </p:cNvPr>
          <p:cNvSpPr txBox="1"/>
          <p:nvPr/>
        </p:nvSpPr>
        <p:spPr>
          <a:xfrm>
            <a:off x="1353309" y="2174399"/>
            <a:ext cx="3359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에게 주기 좋은 선물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A2650F-13B9-E849-C867-CA4D790D4872}"/>
              </a:ext>
            </a:extLst>
          </p:cNvPr>
          <p:cNvSpPr>
            <a:spLocks noChangeAspect="1"/>
          </p:cNvSpPr>
          <p:nvPr/>
        </p:nvSpPr>
        <p:spPr>
          <a:xfrm>
            <a:off x="782086" y="2653288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312C3A-FDC0-3113-00F7-3FA867ED916E}"/>
              </a:ext>
            </a:extLst>
          </p:cNvPr>
          <p:cNvSpPr>
            <a:spLocks noChangeAspect="1"/>
          </p:cNvSpPr>
          <p:nvPr/>
        </p:nvSpPr>
        <p:spPr>
          <a:xfrm>
            <a:off x="6577835" y="2653287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2EA385-5B08-4BBF-7A65-8A6FFE1688ED}"/>
              </a:ext>
            </a:extLst>
          </p:cNvPr>
          <p:cNvSpPr>
            <a:spLocks noChangeAspect="1"/>
          </p:cNvSpPr>
          <p:nvPr/>
        </p:nvSpPr>
        <p:spPr>
          <a:xfrm>
            <a:off x="3694295" y="2653287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2D13643-E4E1-BF1A-D478-E04173CA59C6}"/>
              </a:ext>
            </a:extLst>
          </p:cNvPr>
          <p:cNvCxnSpPr>
            <a:cxnSpLocks/>
          </p:cNvCxnSpPr>
          <p:nvPr/>
        </p:nvCxnSpPr>
        <p:spPr>
          <a:xfrm>
            <a:off x="812481" y="5334194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1DF66C-A088-A1B5-27C9-9F2C59F5DDEF}"/>
              </a:ext>
            </a:extLst>
          </p:cNvPr>
          <p:cNvCxnSpPr>
            <a:cxnSpLocks/>
          </p:cNvCxnSpPr>
          <p:nvPr/>
        </p:nvCxnSpPr>
        <p:spPr>
          <a:xfrm>
            <a:off x="3724691" y="5332990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F924EA-914C-64E2-4BB1-0957B6C20F04}"/>
              </a:ext>
            </a:extLst>
          </p:cNvPr>
          <p:cNvSpPr txBox="1"/>
          <p:nvPr/>
        </p:nvSpPr>
        <p:spPr>
          <a:xfrm>
            <a:off x="3694295" y="4237066"/>
            <a:ext cx="2581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닌땡도</a:t>
            </a:r>
            <a:r>
              <a:rPr lang="ko-KR" altLang="en-US" sz="1200" dirty="0"/>
              <a:t> 스위치 스페셜 에디션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8432A97-CBB8-1E3B-3658-DCA620716132}"/>
              </a:ext>
            </a:extLst>
          </p:cNvPr>
          <p:cNvCxnSpPr>
            <a:cxnSpLocks/>
          </p:cNvCxnSpPr>
          <p:nvPr/>
        </p:nvCxnSpPr>
        <p:spPr>
          <a:xfrm>
            <a:off x="6596292" y="5350050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77173C-8B85-2BA2-59CA-B981A9735138}"/>
              </a:ext>
            </a:extLst>
          </p:cNvPr>
          <p:cNvSpPr txBox="1"/>
          <p:nvPr/>
        </p:nvSpPr>
        <p:spPr>
          <a:xfrm>
            <a:off x="6565896" y="4254126"/>
            <a:ext cx="2581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올리브올드</a:t>
            </a:r>
            <a:r>
              <a:rPr lang="ko-KR" altLang="en-US" sz="1200" dirty="0"/>
              <a:t> 상품권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722572-02B5-5AFC-929A-B174EFCD3A8C}"/>
              </a:ext>
            </a:extLst>
          </p:cNvPr>
          <p:cNvSpPr txBox="1"/>
          <p:nvPr/>
        </p:nvSpPr>
        <p:spPr>
          <a:xfrm>
            <a:off x="751688" y="4248634"/>
            <a:ext cx="2581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스텐리</a:t>
            </a:r>
            <a:r>
              <a:rPr lang="ko-KR" altLang="en-US" sz="1200" dirty="0"/>
              <a:t> 텀블러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C2CB2D-CB73-1961-2C1B-42277BD7AD7A}"/>
              </a:ext>
            </a:extLst>
          </p:cNvPr>
          <p:cNvSpPr txBox="1"/>
          <p:nvPr/>
        </p:nvSpPr>
        <p:spPr>
          <a:xfrm>
            <a:off x="2515554" y="4992692"/>
            <a:ext cx="944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50,000</a:t>
            </a:r>
            <a:r>
              <a:rPr lang="ko-KR" altLang="en-US" sz="1200" dirty="0"/>
              <a:t>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278979-262F-BB8E-9570-5A3D0FFCA8D1}"/>
              </a:ext>
            </a:extLst>
          </p:cNvPr>
          <p:cNvSpPr txBox="1"/>
          <p:nvPr/>
        </p:nvSpPr>
        <p:spPr>
          <a:xfrm>
            <a:off x="5493425" y="4992692"/>
            <a:ext cx="944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450,000</a:t>
            </a:r>
            <a:r>
              <a:rPr lang="ko-KR" altLang="en-US" sz="1200" dirty="0"/>
              <a:t>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9E1B25-6308-FBA8-6736-5E1002D0E17D}"/>
              </a:ext>
            </a:extLst>
          </p:cNvPr>
          <p:cNvSpPr txBox="1"/>
          <p:nvPr/>
        </p:nvSpPr>
        <p:spPr>
          <a:xfrm>
            <a:off x="8370160" y="5019619"/>
            <a:ext cx="944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20,000</a:t>
            </a:r>
            <a:r>
              <a:rPr lang="ko-KR" altLang="en-US" sz="1200" dirty="0"/>
              <a:t>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E5FF7C-98C7-02CA-7E11-2DA3765BCD0B}"/>
              </a:ext>
            </a:extLst>
          </p:cNvPr>
          <p:cNvSpPr>
            <a:spLocks noChangeAspect="1"/>
          </p:cNvSpPr>
          <p:nvPr/>
        </p:nvSpPr>
        <p:spPr>
          <a:xfrm>
            <a:off x="782086" y="5604133"/>
            <a:ext cx="2581381" cy="6348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1A381B-FEC1-C636-05E4-8393FF135AA4}"/>
              </a:ext>
            </a:extLst>
          </p:cNvPr>
          <p:cNvSpPr>
            <a:spLocks noChangeAspect="1"/>
          </p:cNvSpPr>
          <p:nvPr/>
        </p:nvSpPr>
        <p:spPr>
          <a:xfrm>
            <a:off x="6577835" y="5604132"/>
            <a:ext cx="2581381" cy="6348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D364E4-78F4-3791-6A86-65A7C98CB5A3}"/>
              </a:ext>
            </a:extLst>
          </p:cNvPr>
          <p:cNvSpPr>
            <a:spLocks noChangeAspect="1"/>
          </p:cNvSpPr>
          <p:nvPr/>
        </p:nvSpPr>
        <p:spPr>
          <a:xfrm>
            <a:off x="3694295" y="5604132"/>
            <a:ext cx="2581381" cy="6348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E7B7746-725C-0E36-D067-D6B2D3655023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8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2F5290F-BC4C-047D-67C4-A2232B349EF5}"/>
              </a:ext>
            </a:extLst>
          </p:cNvPr>
          <p:cNvSpPr>
            <a:spLocks noChangeAspect="1"/>
          </p:cNvSpPr>
          <p:nvPr/>
        </p:nvSpPr>
        <p:spPr>
          <a:xfrm>
            <a:off x="653113" y="2571241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B6F0D006-E6F9-C0FA-6A34-B0B6C5F5F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376340"/>
              </p:ext>
            </p:extLst>
          </p:nvPr>
        </p:nvGraphicFramePr>
        <p:xfrm>
          <a:off x="9711100" y="941698"/>
          <a:ext cx="2240952" cy="347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클릭하면 물품에 대한 자세한 설명이 담긴 페이지로 연결된다</a:t>
                      </a:r>
                      <a:r>
                        <a:rPr lang="en-US" altLang="ko-KR" sz="12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입력된 정보에 따라 상품 이름과 가격 정보를 표시한다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33" name="타원 32">
            <a:extLst>
              <a:ext uri="{FF2B5EF4-FFF2-40B4-BE49-F238E27FC236}">
                <a16:creationId xmlns:a16="http://schemas.microsoft.com/office/drawing/2014/main" id="{17AFB5F2-9BA9-8EDC-BA1B-205F3E2A59F7}"/>
              </a:ext>
            </a:extLst>
          </p:cNvPr>
          <p:cNvSpPr>
            <a:spLocks noChangeAspect="1"/>
          </p:cNvSpPr>
          <p:nvPr/>
        </p:nvSpPr>
        <p:spPr>
          <a:xfrm>
            <a:off x="479894" y="4179195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2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선물 후기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34ED44-DFE8-198B-83A5-6104D7B0E982}"/>
              </a:ext>
            </a:extLst>
          </p:cNvPr>
          <p:cNvSpPr>
            <a:spLocks noChangeAspect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278842-819B-9568-E2D3-1D82853E26F3}"/>
              </a:ext>
            </a:extLst>
          </p:cNvPr>
          <p:cNvSpPr>
            <a:spLocks/>
          </p:cNvSpPr>
          <p:nvPr/>
        </p:nvSpPr>
        <p:spPr>
          <a:xfrm>
            <a:off x="488659" y="1195639"/>
            <a:ext cx="8965892" cy="569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0D816F6-1B59-36C2-30E4-5D5B18FD3930}"/>
              </a:ext>
            </a:extLst>
          </p:cNvPr>
          <p:cNvSpPr/>
          <p:nvPr/>
        </p:nvSpPr>
        <p:spPr>
          <a:xfrm>
            <a:off x="684362" y="1305186"/>
            <a:ext cx="1633268" cy="3508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341C2-AC73-5ABC-7DFA-94E6884972ED}"/>
              </a:ext>
            </a:extLst>
          </p:cNvPr>
          <p:cNvSpPr>
            <a:spLocks/>
          </p:cNvSpPr>
          <p:nvPr/>
        </p:nvSpPr>
        <p:spPr>
          <a:xfrm>
            <a:off x="2737449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97E3F3-33F9-952B-1D59-6CEEEE8C23C0}"/>
              </a:ext>
            </a:extLst>
          </p:cNvPr>
          <p:cNvSpPr>
            <a:spLocks/>
          </p:cNvSpPr>
          <p:nvPr/>
        </p:nvSpPr>
        <p:spPr>
          <a:xfrm>
            <a:off x="4054415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community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6E0C1B-124D-4898-741D-3E6485CF45D7}"/>
              </a:ext>
            </a:extLst>
          </p:cNvPr>
          <p:cNvSpPr>
            <a:spLocks/>
          </p:cNvSpPr>
          <p:nvPr/>
        </p:nvSpPr>
        <p:spPr>
          <a:xfrm>
            <a:off x="5371381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의 선물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735743-93A0-C6F1-6E04-6430BB963E89}"/>
              </a:ext>
            </a:extLst>
          </p:cNvPr>
          <p:cNvSpPr>
            <a:spLocks/>
          </p:cNvSpPr>
          <p:nvPr/>
        </p:nvSpPr>
        <p:spPr>
          <a:xfrm>
            <a:off x="6688348" y="1427436"/>
            <a:ext cx="1316966" cy="336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외로운자들의</a:t>
            </a:r>
            <a:r>
              <a:rPr lang="ko-KR" altLang="en-US" sz="1000" dirty="0">
                <a:solidFill>
                  <a:schemeClr val="tx1"/>
                </a:solidFill>
              </a:rPr>
              <a:t> 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8727D4-35FE-E3C5-DE31-ABFE3E10DD43}"/>
              </a:ext>
            </a:extLst>
          </p:cNvPr>
          <p:cNvSpPr>
            <a:spLocks noChangeAspect="1"/>
          </p:cNvSpPr>
          <p:nvPr/>
        </p:nvSpPr>
        <p:spPr>
          <a:xfrm>
            <a:off x="1500996" y="2196918"/>
            <a:ext cx="2581381" cy="24641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7DE4A-2E1F-DF6C-832D-683BCE5790B6}"/>
              </a:ext>
            </a:extLst>
          </p:cNvPr>
          <p:cNvSpPr txBox="1"/>
          <p:nvPr/>
        </p:nvSpPr>
        <p:spPr>
          <a:xfrm>
            <a:off x="1446758" y="4815461"/>
            <a:ext cx="2581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닌땡도</a:t>
            </a:r>
            <a:r>
              <a:rPr lang="ko-KR" altLang="en-US" sz="1500" dirty="0"/>
              <a:t> 스위치 스페셜 </a:t>
            </a:r>
            <a:endParaRPr lang="en-US" altLang="ko-KR" sz="1500" dirty="0"/>
          </a:p>
          <a:p>
            <a:r>
              <a:rPr lang="ko-KR" altLang="en-US" sz="1500" dirty="0"/>
              <a:t>에디션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3AE98-3880-E6B9-B365-0DB00E0FB294}"/>
              </a:ext>
            </a:extLst>
          </p:cNvPr>
          <p:cNvSpPr txBox="1"/>
          <p:nvPr/>
        </p:nvSpPr>
        <p:spPr>
          <a:xfrm>
            <a:off x="1500996" y="5311518"/>
            <a:ext cx="944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450,000</a:t>
            </a:r>
            <a:r>
              <a:rPr lang="ko-KR" altLang="en-US" sz="1200" dirty="0"/>
              <a:t>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ED9D24-9531-909E-B910-38A8ED913C24}"/>
              </a:ext>
            </a:extLst>
          </p:cNvPr>
          <p:cNvSpPr>
            <a:spLocks noChangeAspect="1"/>
          </p:cNvSpPr>
          <p:nvPr/>
        </p:nvSpPr>
        <p:spPr>
          <a:xfrm>
            <a:off x="4971604" y="1764221"/>
            <a:ext cx="4482947" cy="4467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B1977A-6C4F-7565-0906-368902E95F6C}"/>
              </a:ext>
            </a:extLst>
          </p:cNvPr>
          <p:cNvSpPr/>
          <p:nvPr/>
        </p:nvSpPr>
        <p:spPr>
          <a:xfrm>
            <a:off x="2781730" y="4429918"/>
            <a:ext cx="108000" cy="108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31CE131-E808-981C-8A3F-06741F8F370E}"/>
              </a:ext>
            </a:extLst>
          </p:cNvPr>
          <p:cNvSpPr/>
          <p:nvPr/>
        </p:nvSpPr>
        <p:spPr>
          <a:xfrm>
            <a:off x="3031896" y="4429918"/>
            <a:ext cx="108000" cy="108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1B3A58D-8B53-D438-1F40-E668092818B0}"/>
              </a:ext>
            </a:extLst>
          </p:cNvPr>
          <p:cNvSpPr/>
          <p:nvPr/>
        </p:nvSpPr>
        <p:spPr>
          <a:xfrm>
            <a:off x="2531564" y="4429918"/>
            <a:ext cx="108000" cy="108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16AC4-5EC3-BE95-03B1-B073FF5D9456}"/>
              </a:ext>
            </a:extLst>
          </p:cNvPr>
          <p:cNvSpPr txBox="1"/>
          <p:nvPr/>
        </p:nvSpPr>
        <p:spPr>
          <a:xfrm>
            <a:off x="5229463" y="2099688"/>
            <a:ext cx="2581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관련 후기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9B6C0-C192-56E8-A70E-586480B15711}"/>
              </a:ext>
            </a:extLst>
          </p:cNvPr>
          <p:cNvSpPr>
            <a:spLocks noChangeAspect="1"/>
          </p:cNvSpPr>
          <p:nvPr/>
        </p:nvSpPr>
        <p:spPr>
          <a:xfrm>
            <a:off x="5371381" y="2628290"/>
            <a:ext cx="705706" cy="6736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2D1D3C-0402-CC84-A730-461E2A3CAF69}"/>
              </a:ext>
            </a:extLst>
          </p:cNvPr>
          <p:cNvSpPr>
            <a:spLocks noChangeAspect="1"/>
          </p:cNvSpPr>
          <p:nvPr/>
        </p:nvSpPr>
        <p:spPr>
          <a:xfrm>
            <a:off x="5390293" y="3662044"/>
            <a:ext cx="705706" cy="6736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6CBDE2-8755-A4A1-9C01-E5A76E9C25DD}"/>
              </a:ext>
            </a:extLst>
          </p:cNvPr>
          <p:cNvSpPr>
            <a:spLocks noChangeAspect="1"/>
          </p:cNvSpPr>
          <p:nvPr/>
        </p:nvSpPr>
        <p:spPr>
          <a:xfrm>
            <a:off x="5390293" y="4695798"/>
            <a:ext cx="705706" cy="6736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837932-9FD2-846C-5C5E-A0C70192C344}"/>
              </a:ext>
            </a:extLst>
          </p:cNvPr>
          <p:cNvSpPr>
            <a:spLocks noChangeAspect="1"/>
          </p:cNvSpPr>
          <p:nvPr/>
        </p:nvSpPr>
        <p:spPr>
          <a:xfrm>
            <a:off x="5390293" y="5725438"/>
            <a:ext cx="705706" cy="5067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19ECF6-7D79-46E8-7C58-831666922322}"/>
              </a:ext>
            </a:extLst>
          </p:cNvPr>
          <p:cNvSpPr txBox="1"/>
          <p:nvPr/>
        </p:nvSpPr>
        <p:spPr>
          <a:xfrm>
            <a:off x="6164334" y="2608719"/>
            <a:ext cx="258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네이버 스마트 스토어 이용자</a:t>
            </a:r>
            <a:endParaRPr lang="en-US" altLang="ko-KR" sz="1200" dirty="0"/>
          </a:p>
          <a:p>
            <a:r>
              <a:rPr lang="ko-KR" altLang="en-US" sz="1200" dirty="0"/>
              <a:t>친구가 아주 좋아합니다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4.8/5.0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FE0E19-05A9-7F36-5EB4-B41A101F61E8}"/>
              </a:ext>
            </a:extLst>
          </p:cNvPr>
          <p:cNvSpPr txBox="1"/>
          <p:nvPr/>
        </p:nvSpPr>
        <p:spPr>
          <a:xfrm>
            <a:off x="6164334" y="3658616"/>
            <a:ext cx="258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쿠팡</a:t>
            </a:r>
            <a:r>
              <a:rPr lang="ko-KR" altLang="en-US" sz="1200" dirty="0"/>
              <a:t> 이용자</a:t>
            </a:r>
            <a:endParaRPr lang="en-US" altLang="ko-KR" sz="1200" dirty="0"/>
          </a:p>
          <a:p>
            <a:r>
              <a:rPr lang="ko-KR" altLang="en-US" sz="1200" dirty="0"/>
              <a:t>어른아이 할 것 없이 다들</a:t>
            </a:r>
            <a:r>
              <a:rPr lang="en-US" altLang="ko-KR" sz="1200" dirty="0"/>
              <a:t>… </a:t>
            </a:r>
            <a:r>
              <a:rPr lang="ko-KR" altLang="en-US" sz="1200" dirty="0" err="1"/>
              <a:t>더보기</a:t>
            </a:r>
            <a:endParaRPr lang="en-US" altLang="ko-KR" sz="1200" dirty="0"/>
          </a:p>
          <a:p>
            <a:r>
              <a:rPr lang="en-US" altLang="ko-KR" sz="1200" dirty="0"/>
              <a:t>5.0/5.0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0573627-3BA5-6E02-9A7D-4FDA99DCDFD2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9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6112578-706C-750D-2446-C84B5DBC4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10277"/>
              </p:ext>
            </p:extLst>
          </p:nvPr>
        </p:nvGraphicFramePr>
        <p:xfrm>
          <a:off x="9711100" y="934874"/>
          <a:ext cx="2240952" cy="36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상품과 관련된 이미지를 띄운다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화살표를 누르면 다음 사진으로 넘어간다</a:t>
                      </a:r>
                      <a:r>
                        <a:rPr lang="en-US" altLang="ko-KR" sz="1200" dirty="0"/>
                        <a:t>.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입력된 정보에 따른 상품 이름과 가격 정보를 표시한다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관련 후기를 표시한다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자세한 글은 클릭하면 표시되도록 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26" name="타원 25">
            <a:extLst>
              <a:ext uri="{FF2B5EF4-FFF2-40B4-BE49-F238E27FC236}">
                <a16:creationId xmlns:a16="http://schemas.microsoft.com/office/drawing/2014/main" id="{1506536F-026A-2017-ACD1-195C8FF83E9A}"/>
              </a:ext>
            </a:extLst>
          </p:cNvPr>
          <p:cNvSpPr>
            <a:spLocks noChangeAspect="1"/>
          </p:cNvSpPr>
          <p:nvPr/>
        </p:nvSpPr>
        <p:spPr>
          <a:xfrm>
            <a:off x="1400965" y="2152050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04F043F-9DFA-F795-9C2C-20C966DC076E}"/>
              </a:ext>
            </a:extLst>
          </p:cNvPr>
          <p:cNvSpPr>
            <a:spLocks noChangeAspect="1"/>
          </p:cNvSpPr>
          <p:nvPr/>
        </p:nvSpPr>
        <p:spPr>
          <a:xfrm>
            <a:off x="5172945" y="2457625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CB8476-6B74-8D5B-EDAC-22E94B758456}"/>
              </a:ext>
            </a:extLst>
          </p:cNvPr>
          <p:cNvSpPr>
            <a:spLocks noChangeAspect="1"/>
          </p:cNvSpPr>
          <p:nvPr/>
        </p:nvSpPr>
        <p:spPr>
          <a:xfrm>
            <a:off x="1154558" y="4748628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79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– </a:t>
            </a:r>
            <a:r>
              <a:rPr lang="ko-KR" altLang="en-US" sz="3000" b="1" dirty="0" err="1"/>
              <a:t>외로운자들의</a:t>
            </a:r>
            <a:r>
              <a:rPr lang="ko-KR" altLang="en-US" sz="3000" b="1" dirty="0"/>
              <a:t> 방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34ED44-DFE8-198B-83A5-6104D7B0E982}"/>
              </a:ext>
            </a:extLst>
          </p:cNvPr>
          <p:cNvSpPr>
            <a:spLocks noChangeAspect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372E4E-42B1-9CC0-700F-0692A57FE2EB}"/>
              </a:ext>
            </a:extLst>
          </p:cNvPr>
          <p:cNvSpPr>
            <a:spLocks/>
          </p:cNvSpPr>
          <p:nvPr/>
        </p:nvSpPr>
        <p:spPr>
          <a:xfrm>
            <a:off x="488659" y="1766857"/>
            <a:ext cx="8965892" cy="323778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2EA1D3-9737-6B97-E37D-232A7DC0B48B}"/>
              </a:ext>
            </a:extLst>
          </p:cNvPr>
          <p:cNvSpPr>
            <a:spLocks/>
          </p:cNvSpPr>
          <p:nvPr/>
        </p:nvSpPr>
        <p:spPr>
          <a:xfrm>
            <a:off x="488659" y="1765540"/>
            <a:ext cx="8965892" cy="3237781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DA609-89ED-A4FB-D030-79E013452434}"/>
              </a:ext>
            </a:extLst>
          </p:cNvPr>
          <p:cNvSpPr txBox="1"/>
          <p:nvPr/>
        </p:nvSpPr>
        <p:spPr>
          <a:xfrm>
            <a:off x="2982444" y="2696488"/>
            <a:ext cx="3978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/>
                </a:solidFill>
              </a:rPr>
              <a:t>6</a:t>
            </a:r>
            <a:r>
              <a:rPr lang="ko-KR" altLang="en-US" sz="2200" dirty="0">
                <a:solidFill>
                  <a:schemeClr val="bg1"/>
                </a:solidFill>
              </a:rPr>
              <a:t>월 </a:t>
            </a:r>
            <a:r>
              <a:rPr lang="en-US" altLang="ko-KR" sz="2200" dirty="0">
                <a:solidFill>
                  <a:schemeClr val="bg1"/>
                </a:solidFill>
              </a:rPr>
              <a:t>00</a:t>
            </a:r>
            <a:r>
              <a:rPr lang="ko-KR" altLang="en-US" sz="2200" dirty="0">
                <a:solidFill>
                  <a:schemeClr val="bg1"/>
                </a:solidFill>
              </a:rPr>
              <a:t>일 당신의 생일을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55F6E-B0E2-7179-E43B-09A1F07910D5}"/>
              </a:ext>
            </a:extLst>
          </p:cNvPr>
          <p:cNvSpPr txBox="1"/>
          <p:nvPr/>
        </p:nvSpPr>
        <p:spPr>
          <a:xfrm>
            <a:off x="2562979" y="3081312"/>
            <a:ext cx="4817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err="1">
                <a:solidFill>
                  <a:schemeClr val="bg1"/>
                </a:solidFill>
              </a:rPr>
              <a:t>축하드립니다</a:t>
            </a:r>
            <a:r>
              <a:rPr lang="en-US" altLang="ko-KR" sz="5000" dirty="0">
                <a:solidFill>
                  <a:schemeClr val="bg1"/>
                </a:solidFill>
              </a:rPr>
              <a:t>!!!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F4644-8C7B-A877-1792-68F957EC3B0D}"/>
              </a:ext>
            </a:extLst>
          </p:cNvPr>
          <p:cNvSpPr txBox="1"/>
          <p:nvPr/>
        </p:nvSpPr>
        <p:spPr>
          <a:xfrm>
            <a:off x="3680914" y="5181243"/>
            <a:ext cx="258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★★</a:t>
            </a:r>
            <a:r>
              <a:rPr lang="en-US" altLang="ko-KR" sz="1200" dirty="0"/>
              <a:t>: </a:t>
            </a:r>
            <a:r>
              <a:rPr lang="ko-KR" altLang="en-US" sz="1200" dirty="0"/>
              <a:t>올해도 혼자 보내는 생일</a:t>
            </a:r>
            <a:r>
              <a:rPr lang="en-US" altLang="ko-KR" sz="1200" dirty="0"/>
              <a:t>^^</a:t>
            </a:r>
          </a:p>
          <a:p>
            <a:r>
              <a:rPr lang="ko-KR" altLang="en-US" sz="1200" dirty="0"/>
              <a:t>여러분도 </a:t>
            </a:r>
            <a:r>
              <a:rPr lang="ko-KR" altLang="en-US" sz="1200" dirty="0" err="1"/>
              <a:t>축하드려요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35678-0E70-9D70-21C1-A8FADC6A8AF7}"/>
              </a:ext>
            </a:extLst>
          </p:cNvPr>
          <p:cNvSpPr txBox="1"/>
          <p:nvPr/>
        </p:nvSpPr>
        <p:spPr>
          <a:xfrm>
            <a:off x="3680913" y="5702119"/>
            <a:ext cx="258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＃＃</a:t>
            </a:r>
            <a:r>
              <a:rPr lang="en-US" altLang="ko-KR" sz="1200" dirty="0"/>
              <a:t>: </a:t>
            </a:r>
            <a:r>
              <a:rPr lang="ko-KR" altLang="en-US" sz="1200" dirty="0"/>
              <a:t>나를 위한 생일 선물을 샀어요</a:t>
            </a:r>
            <a:r>
              <a:rPr lang="en-US" altLang="ko-KR" sz="1200" dirty="0"/>
              <a:t>!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914055F-D75F-4306-8128-5DA76ECF7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168912"/>
              </p:ext>
            </p:extLst>
          </p:nvPr>
        </p:nvGraphicFramePr>
        <p:xfrm>
          <a:off x="9711100" y="934874"/>
          <a:ext cx="2240952" cy="36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생일축하 이미지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날짜를 인식해 표시함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생일을 맞이한 회원들의 익명 메시지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페이지 로딩이 끝나면 박수소리나 생일축하 노래 등 오디오 기능이 시작된다</a:t>
                      </a:r>
                      <a:r>
                        <a:rPr lang="en-US" altLang="ko-KR" sz="1200" dirty="0"/>
                        <a:t>.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18" name="타원 17">
            <a:extLst>
              <a:ext uri="{FF2B5EF4-FFF2-40B4-BE49-F238E27FC236}">
                <a16:creationId xmlns:a16="http://schemas.microsoft.com/office/drawing/2014/main" id="{C7D33A58-0F3C-9170-6A92-C0C850C64E7A}"/>
              </a:ext>
            </a:extLst>
          </p:cNvPr>
          <p:cNvSpPr>
            <a:spLocks noChangeAspect="1"/>
          </p:cNvSpPr>
          <p:nvPr/>
        </p:nvSpPr>
        <p:spPr>
          <a:xfrm>
            <a:off x="775679" y="1916758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71DAA97-1010-6FB6-B464-4702D0509B6A}"/>
              </a:ext>
            </a:extLst>
          </p:cNvPr>
          <p:cNvSpPr>
            <a:spLocks noChangeAspect="1"/>
          </p:cNvSpPr>
          <p:nvPr/>
        </p:nvSpPr>
        <p:spPr>
          <a:xfrm>
            <a:off x="3049494" y="2715681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ADC68C1-899E-701C-3733-E1FC05FC4B66}"/>
              </a:ext>
            </a:extLst>
          </p:cNvPr>
          <p:cNvSpPr>
            <a:spLocks noChangeAspect="1"/>
          </p:cNvSpPr>
          <p:nvPr/>
        </p:nvSpPr>
        <p:spPr>
          <a:xfrm>
            <a:off x="3334475" y="5178842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8BE236D-8B01-B516-3066-2C11CD16682C}"/>
              </a:ext>
            </a:extLst>
          </p:cNvPr>
          <p:cNvSpPr>
            <a:spLocks noChangeAspect="1"/>
          </p:cNvSpPr>
          <p:nvPr/>
        </p:nvSpPr>
        <p:spPr>
          <a:xfrm>
            <a:off x="684362" y="5804023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04125E7-B074-634B-9137-02300A18A2D6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10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E586FB-43E6-8315-0A47-6BEA9BDE1D72}"/>
              </a:ext>
            </a:extLst>
          </p:cNvPr>
          <p:cNvSpPr>
            <a:spLocks/>
          </p:cNvSpPr>
          <p:nvPr/>
        </p:nvSpPr>
        <p:spPr>
          <a:xfrm>
            <a:off x="488659" y="1195639"/>
            <a:ext cx="8965892" cy="569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549BD7C-19B8-4502-4D3E-2C4CD0E5C462}"/>
              </a:ext>
            </a:extLst>
          </p:cNvPr>
          <p:cNvSpPr/>
          <p:nvPr/>
        </p:nvSpPr>
        <p:spPr>
          <a:xfrm>
            <a:off x="684362" y="1305186"/>
            <a:ext cx="1633268" cy="3508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A9C8A9-FD8F-32BE-5725-343786AD1594}"/>
              </a:ext>
            </a:extLst>
          </p:cNvPr>
          <p:cNvSpPr>
            <a:spLocks/>
          </p:cNvSpPr>
          <p:nvPr/>
        </p:nvSpPr>
        <p:spPr>
          <a:xfrm>
            <a:off x="2737449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155821-310D-76F3-037C-FA95D8F00471}"/>
              </a:ext>
            </a:extLst>
          </p:cNvPr>
          <p:cNvSpPr>
            <a:spLocks/>
          </p:cNvSpPr>
          <p:nvPr/>
        </p:nvSpPr>
        <p:spPr>
          <a:xfrm>
            <a:off x="4054415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community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F5CFE3-CACD-3B58-3D98-7D80B570258A}"/>
              </a:ext>
            </a:extLst>
          </p:cNvPr>
          <p:cNvSpPr>
            <a:spLocks/>
          </p:cNvSpPr>
          <p:nvPr/>
        </p:nvSpPr>
        <p:spPr>
          <a:xfrm>
            <a:off x="5371381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의 선물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954F6F-389C-78DA-3E3A-2C5A2EF74549}"/>
              </a:ext>
            </a:extLst>
          </p:cNvPr>
          <p:cNvSpPr>
            <a:spLocks/>
          </p:cNvSpPr>
          <p:nvPr/>
        </p:nvSpPr>
        <p:spPr>
          <a:xfrm>
            <a:off x="6688348" y="1427436"/>
            <a:ext cx="1316966" cy="336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외로운자들의</a:t>
            </a:r>
            <a:r>
              <a:rPr lang="ko-KR" altLang="en-US" sz="1000" dirty="0">
                <a:solidFill>
                  <a:schemeClr val="tx1"/>
                </a:solidFill>
              </a:rPr>
              <a:t> 방</a:t>
            </a:r>
          </a:p>
        </p:txBody>
      </p:sp>
    </p:spTree>
    <p:extLst>
      <p:ext uri="{BB962C8B-B14F-4D97-AF65-F5344CB8AC3E}">
        <p14:creationId xmlns:p14="http://schemas.microsoft.com/office/powerpoint/2010/main" val="190589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ko-KR" altLang="en-US" sz="3000" b="1" dirty="0"/>
              <a:t>참고 자료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C46C1-7FD7-81FD-397F-3E9BFF301A24}"/>
              </a:ext>
            </a:extLst>
          </p:cNvPr>
          <p:cNvSpPr txBox="1"/>
          <p:nvPr/>
        </p:nvSpPr>
        <p:spPr>
          <a:xfrm>
            <a:off x="934871" y="1235122"/>
            <a:ext cx="186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레이아웃 참고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80E2E-E265-CBA3-05FA-389E6E54D1FD}"/>
              </a:ext>
            </a:extLst>
          </p:cNvPr>
          <p:cNvSpPr txBox="1"/>
          <p:nvPr/>
        </p:nvSpPr>
        <p:spPr>
          <a:xfrm>
            <a:off x="934871" y="1753737"/>
            <a:ext cx="290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Nintendo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DE2B9-C425-0CA5-5603-82D44D966924}"/>
              </a:ext>
            </a:extLst>
          </p:cNvPr>
          <p:cNvSpPr txBox="1"/>
          <p:nvPr/>
        </p:nvSpPr>
        <p:spPr>
          <a:xfrm>
            <a:off x="934871" y="2272352"/>
            <a:ext cx="561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ABOUT | </a:t>
            </a:r>
            <a:r>
              <a:rPr lang="ko-KR" altLang="en-US" dirty="0">
                <a:hlinkClick r:id="rId3"/>
              </a:rPr>
              <a:t>지구를 위한 옷장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 err="1">
                <a:hlinkClick r:id="rId3"/>
              </a:rPr>
              <a:t>얼로젯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(earloset.com)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BC9B2-A0A5-B041-A8F9-E827B6886D10}"/>
              </a:ext>
            </a:extLst>
          </p:cNvPr>
          <p:cNvSpPr txBox="1"/>
          <p:nvPr/>
        </p:nvSpPr>
        <p:spPr>
          <a:xfrm>
            <a:off x="934871" y="2790967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카카오톡 선물하기 </a:t>
            </a:r>
            <a:r>
              <a:rPr lang="en-US" altLang="ko-KR" dirty="0">
                <a:hlinkClick r:id="rId4"/>
              </a:rPr>
              <a:t>(kakao.com)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69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289" y="406070"/>
            <a:ext cx="5863420" cy="63116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3000" b="1" dirty="0"/>
              <a:t>프로젝트 개요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프로젝트 주제 소개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992C2B-C292-D813-2B43-3CB8962C3693}"/>
              </a:ext>
            </a:extLst>
          </p:cNvPr>
          <p:cNvSpPr txBox="1"/>
          <p:nvPr/>
        </p:nvSpPr>
        <p:spPr>
          <a:xfrm>
            <a:off x="954205" y="1603612"/>
            <a:ext cx="10283588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 </a:t>
            </a:r>
            <a:r>
              <a:rPr lang="ko-KR" altLang="en-US" sz="1700" dirty="0"/>
              <a:t>여러분들은 생일에 무엇을 하시나요</a:t>
            </a:r>
            <a:r>
              <a:rPr lang="en-US" altLang="ko-KR" sz="1700" dirty="0"/>
              <a:t>? </a:t>
            </a:r>
            <a:r>
              <a:rPr lang="ko-KR" altLang="en-US" sz="1700" dirty="0"/>
              <a:t>또는 친구나 가족들의 생일에 어떻게 축하를 해주나요</a:t>
            </a:r>
            <a:r>
              <a:rPr lang="en-US" altLang="ko-KR" sz="1700" dirty="0"/>
              <a:t>? </a:t>
            </a:r>
            <a:r>
              <a:rPr lang="ko-KR" altLang="en-US" sz="1700" dirty="0"/>
              <a:t>전 최근에는 대부분 메신저로 축하 인사를 남기거나 </a:t>
            </a:r>
            <a:r>
              <a:rPr lang="ko-KR" altLang="en-US" sz="1700" dirty="0" err="1"/>
              <a:t>기프티콘</a:t>
            </a:r>
            <a:r>
              <a:rPr lang="ko-KR" altLang="en-US" sz="1700" dirty="0"/>
              <a:t> 등의 선물로 생일을 축하해주고 받았던 것 같습니다</a:t>
            </a:r>
            <a:r>
              <a:rPr lang="en-US" altLang="ko-KR" sz="1700" dirty="0"/>
              <a:t>. </a:t>
            </a:r>
            <a:r>
              <a:rPr lang="ko-KR" altLang="en-US" sz="1700" dirty="0"/>
              <a:t>하지만 항상 이렇게 나와 주변인들의 생일을 떠나 보내면서 </a:t>
            </a:r>
            <a:r>
              <a:rPr lang="en-US" altLang="ko-KR" sz="1700" dirty="0"/>
              <a:t>“</a:t>
            </a:r>
            <a:r>
              <a:rPr lang="ko-KR" altLang="en-US" sz="1700" dirty="0"/>
              <a:t>이렇게 가볍게 생일을 보내도 되는 것일까</a:t>
            </a:r>
            <a:r>
              <a:rPr lang="en-US" altLang="ko-KR" sz="1700" dirty="0"/>
              <a:t>?”, “</a:t>
            </a:r>
            <a:r>
              <a:rPr lang="ko-KR" altLang="en-US" sz="1700" dirty="0"/>
              <a:t>내 축하가 기억에 남기는 할까</a:t>
            </a:r>
            <a:r>
              <a:rPr lang="en-US" altLang="ko-KR" sz="1700" dirty="0"/>
              <a:t>?” </a:t>
            </a:r>
            <a:r>
              <a:rPr lang="ko-KR" altLang="en-US" sz="1700" dirty="0"/>
              <a:t>하는 고민이 생겼습니다</a:t>
            </a:r>
            <a:r>
              <a:rPr lang="en-US" altLang="ko-KR" sz="1700" dirty="0"/>
              <a:t>. </a:t>
            </a:r>
            <a:r>
              <a:rPr lang="ko-KR" altLang="en-US" sz="1700" dirty="0"/>
              <a:t>생일은 </a:t>
            </a:r>
            <a:r>
              <a:rPr lang="en-US" altLang="ko-KR" sz="1700" dirty="0"/>
              <a:t>1</a:t>
            </a:r>
            <a:r>
              <a:rPr lang="ko-KR" altLang="en-US" sz="1700" dirty="0"/>
              <a:t>년에 한 번 있는 특별한 날인데</a:t>
            </a:r>
            <a:r>
              <a:rPr lang="en-US" altLang="ko-KR" sz="1700" dirty="0"/>
              <a:t>, </a:t>
            </a:r>
            <a:r>
              <a:rPr lang="ko-KR" altLang="en-US" sz="1700" dirty="0"/>
              <a:t>특별하게 축하해주지 못하는 상황에 대한 아쉬움이 생기기도 했습니다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  <a:p>
            <a:r>
              <a:rPr lang="ko-KR" altLang="en-US" sz="1700" dirty="0"/>
              <a:t> 전 이런 상황을 개선하기위해 고민하다 웹시스템설계 기말 프로젝트로 생일을 축하하는 커뮤니티를 만들어 새로운 생일 축하 방식의 길을 열어 보기로 했습니다</a:t>
            </a:r>
            <a:r>
              <a:rPr lang="en-US" altLang="ko-KR" sz="1700" dirty="0"/>
              <a:t>. </a:t>
            </a:r>
            <a:r>
              <a:rPr lang="ko-KR" altLang="en-US" sz="1700" dirty="0"/>
              <a:t>프로젝트의 실용성에 대한 고민은 아직 남아있지만 배운 내용을 활용하여 제가 생각한 아이디어를 눈에 보이는 결과로 만들고자 이 주제를 선정했습니다</a:t>
            </a:r>
            <a:r>
              <a:rPr lang="en-US" altLang="ko-KR" sz="1700" dirty="0"/>
              <a:t>. </a:t>
            </a:r>
          </a:p>
          <a:p>
            <a:endParaRPr lang="en-US" altLang="ko-KR" sz="1700" dirty="0"/>
          </a:p>
          <a:p>
            <a:r>
              <a:rPr lang="ko-KR" altLang="en-US" sz="1700" dirty="0"/>
              <a:t> 또한 주목할 점으로 프로젝트는 원활한 내용 작성을 위해 가상의 브랜드 </a:t>
            </a:r>
            <a:r>
              <a:rPr lang="en-US" altLang="ko-KR" sz="1700" b="1" dirty="0"/>
              <a:t>Birth Day Buddy(B.D.B)</a:t>
            </a:r>
            <a:r>
              <a:rPr lang="ko-KR" altLang="en-US" sz="1700" dirty="0"/>
              <a:t>가 운영하는 웹이라는 컨셉을 가지고 진행했습니다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82697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289" y="406070"/>
            <a:ext cx="5863420" cy="631162"/>
          </a:xfrm>
        </p:spPr>
        <p:txBody>
          <a:bodyPr>
            <a:normAutofit/>
          </a:bodyPr>
          <a:lstStyle/>
          <a:p>
            <a:pPr algn="ctr"/>
            <a:r>
              <a:rPr lang="ko-KR" altLang="en-US" sz="3000" b="1" dirty="0"/>
              <a:t>목차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992C2B-C292-D813-2B43-3CB8962C3693}"/>
              </a:ext>
            </a:extLst>
          </p:cNvPr>
          <p:cNvSpPr txBox="1"/>
          <p:nvPr/>
        </p:nvSpPr>
        <p:spPr>
          <a:xfrm>
            <a:off x="1718480" y="1494430"/>
            <a:ext cx="16798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1. </a:t>
            </a:r>
            <a:r>
              <a:rPr lang="ko-KR" altLang="en-US" sz="1700" b="1" dirty="0"/>
              <a:t>메뉴 설계도</a:t>
            </a:r>
            <a:endParaRPr lang="en-US" altLang="ko-KR" sz="17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23227-0BCF-41EA-9BB3-8E5DA660BF26}"/>
              </a:ext>
            </a:extLst>
          </p:cNvPr>
          <p:cNvSpPr txBox="1"/>
          <p:nvPr/>
        </p:nvSpPr>
        <p:spPr>
          <a:xfrm>
            <a:off x="1718479" y="2008495"/>
            <a:ext cx="16798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2. UI</a:t>
            </a:r>
            <a:r>
              <a:rPr lang="ko-KR" altLang="en-US" sz="1700" b="1" dirty="0"/>
              <a:t> 설계</a:t>
            </a:r>
            <a:endParaRPr lang="en-US" altLang="ko-KR" sz="1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33F4-6405-E3C8-A73E-8A0199B61113}"/>
              </a:ext>
            </a:extLst>
          </p:cNvPr>
          <p:cNvSpPr txBox="1"/>
          <p:nvPr/>
        </p:nvSpPr>
        <p:spPr>
          <a:xfrm>
            <a:off x="3088657" y="2008495"/>
            <a:ext cx="30323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1. </a:t>
            </a:r>
            <a:r>
              <a:rPr lang="ko-KR" altLang="en-US" sz="1700" dirty="0"/>
              <a:t>로그인 창 </a:t>
            </a:r>
            <a:r>
              <a:rPr lang="en-US" altLang="ko-KR" sz="1700" dirty="0"/>
              <a:t>- 5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78520-8C74-D725-7ADF-1A60D2DCFBEF}"/>
              </a:ext>
            </a:extLst>
          </p:cNvPr>
          <p:cNvSpPr txBox="1"/>
          <p:nvPr/>
        </p:nvSpPr>
        <p:spPr>
          <a:xfrm>
            <a:off x="3088657" y="2362438"/>
            <a:ext cx="30323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2. </a:t>
            </a:r>
            <a:r>
              <a:rPr lang="ko-KR" altLang="en-US" sz="1700" dirty="0"/>
              <a:t>메인 화면 </a:t>
            </a:r>
            <a:r>
              <a:rPr lang="en-US" altLang="ko-KR" sz="1700" dirty="0"/>
              <a:t>- 6~7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ACFE7-3B53-DE08-4013-E3643B39A556}"/>
              </a:ext>
            </a:extLst>
          </p:cNvPr>
          <p:cNvSpPr txBox="1"/>
          <p:nvPr/>
        </p:nvSpPr>
        <p:spPr>
          <a:xfrm>
            <a:off x="3088657" y="2716381"/>
            <a:ext cx="30323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3. B.D.B</a:t>
            </a:r>
            <a:r>
              <a:rPr lang="ko-KR" altLang="en-US" sz="1700" dirty="0"/>
              <a:t> </a:t>
            </a:r>
            <a:r>
              <a:rPr lang="en-US" altLang="ko-KR" sz="1700" dirty="0"/>
              <a:t>community</a:t>
            </a:r>
            <a:r>
              <a:rPr lang="ko-KR" altLang="en-US" sz="1700" dirty="0"/>
              <a:t> </a:t>
            </a:r>
            <a:r>
              <a:rPr lang="en-US" altLang="ko-KR" sz="1700" dirty="0"/>
              <a:t>- 8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E1284-E9ED-FE21-D342-0180F1D4FF9A}"/>
              </a:ext>
            </a:extLst>
          </p:cNvPr>
          <p:cNvSpPr txBox="1"/>
          <p:nvPr/>
        </p:nvSpPr>
        <p:spPr>
          <a:xfrm>
            <a:off x="3088657" y="3070324"/>
            <a:ext cx="35032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4. B.D.B</a:t>
            </a:r>
            <a:r>
              <a:rPr lang="ko-KR" altLang="en-US" sz="1700" dirty="0"/>
              <a:t> </a:t>
            </a:r>
            <a:r>
              <a:rPr lang="en-US" altLang="ko-KR" sz="1700" dirty="0"/>
              <a:t>community </a:t>
            </a:r>
            <a:r>
              <a:rPr lang="ko-KR" altLang="en-US" sz="1700" dirty="0"/>
              <a:t>게시물 </a:t>
            </a:r>
            <a:r>
              <a:rPr lang="en-US" altLang="ko-KR" sz="1700" dirty="0"/>
              <a:t>- 9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C0FB9-D86B-81AD-1E43-C9C8C01BBA87}"/>
              </a:ext>
            </a:extLst>
          </p:cNvPr>
          <p:cNvSpPr txBox="1"/>
          <p:nvPr/>
        </p:nvSpPr>
        <p:spPr>
          <a:xfrm>
            <a:off x="3088657" y="3424267"/>
            <a:ext cx="35032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5. B.D.B</a:t>
            </a:r>
            <a:r>
              <a:rPr lang="ko-KR" altLang="en-US" sz="1700" dirty="0"/>
              <a:t> 비전 </a:t>
            </a:r>
            <a:r>
              <a:rPr lang="en-US" altLang="ko-KR" sz="1700" dirty="0"/>
              <a:t>- 10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4DA9E-920D-A684-2F60-62213E33C4B3}"/>
              </a:ext>
            </a:extLst>
          </p:cNvPr>
          <p:cNvSpPr txBox="1"/>
          <p:nvPr/>
        </p:nvSpPr>
        <p:spPr>
          <a:xfrm>
            <a:off x="3088657" y="3772707"/>
            <a:ext cx="35032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6. </a:t>
            </a:r>
            <a:r>
              <a:rPr lang="ko-KR" altLang="en-US" sz="1700" dirty="0"/>
              <a:t>팀원 프로필 </a:t>
            </a:r>
            <a:r>
              <a:rPr lang="en-US" altLang="ko-KR" sz="1700" dirty="0"/>
              <a:t>- 11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E38AF-42CC-BA64-3BEB-231027525D63}"/>
              </a:ext>
            </a:extLst>
          </p:cNvPr>
          <p:cNvSpPr txBox="1"/>
          <p:nvPr/>
        </p:nvSpPr>
        <p:spPr>
          <a:xfrm>
            <a:off x="3088657" y="4121147"/>
            <a:ext cx="35032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7. B.D.B</a:t>
            </a:r>
            <a:r>
              <a:rPr lang="ko-KR" altLang="en-US" sz="1700" dirty="0"/>
              <a:t>의 선물 </a:t>
            </a:r>
            <a:r>
              <a:rPr lang="en-US" altLang="ko-KR" sz="1700" dirty="0"/>
              <a:t>- 12~13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43DC8-5255-4BAB-BA90-930E5EDD4C3E}"/>
              </a:ext>
            </a:extLst>
          </p:cNvPr>
          <p:cNvSpPr txBox="1"/>
          <p:nvPr/>
        </p:nvSpPr>
        <p:spPr>
          <a:xfrm>
            <a:off x="3088656" y="4469587"/>
            <a:ext cx="445855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8. B.D.B</a:t>
            </a:r>
            <a:r>
              <a:rPr lang="ko-KR" altLang="en-US" sz="1700" dirty="0"/>
              <a:t>의 선물</a:t>
            </a:r>
            <a:r>
              <a:rPr lang="en-US" altLang="ko-KR" sz="1700" dirty="0"/>
              <a:t> </a:t>
            </a:r>
            <a:r>
              <a:rPr lang="ko-KR" altLang="en-US" sz="1700" dirty="0"/>
              <a:t>자세한 페이지 </a:t>
            </a:r>
            <a:r>
              <a:rPr lang="en-US" altLang="ko-KR" sz="1700" dirty="0"/>
              <a:t>- 14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1993E-D88A-A6D0-BB9A-BBC039DD071C}"/>
              </a:ext>
            </a:extLst>
          </p:cNvPr>
          <p:cNvSpPr txBox="1"/>
          <p:nvPr/>
        </p:nvSpPr>
        <p:spPr>
          <a:xfrm>
            <a:off x="3088655" y="4823530"/>
            <a:ext cx="445855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9. </a:t>
            </a:r>
            <a:r>
              <a:rPr lang="ko-KR" altLang="en-US" sz="1700" dirty="0"/>
              <a:t>선물 후기 </a:t>
            </a:r>
            <a:r>
              <a:rPr lang="en-US" altLang="ko-KR" sz="1700" dirty="0"/>
              <a:t>- 15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4396C-F259-62FA-6131-2815918721CE}"/>
              </a:ext>
            </a:extLst>
          </p:cNvPr>
          <p:cNvSpPr txBox="1"/>
          <p:nvPr/>
        </p:nvSpPr>
        <p:spPr>
          <a:xfrm>
            <a:off x="3088654" y="5177473"/>
            <a:ext cx="445855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10. </a:t>
            </a:r>
            <a:r>
              <a:rPr lang="ko-KR" altLang="en-US" sz="1700" dirty="0" err="1"/>
              <a:t>외로운자들의</a:t>
            </a:r>
            <a:r>
              <a:rPr lang="ko-KR" altLang="en-US" sz="1700" dirty="0"/>
              <a:t> 방 </a:t>
            </a:r>
            <a:r>
              <a:rPr lang="en-US" altLang="ko-KR" sz="1700" dirty="0"/>
              <a:t>- 16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01B4C-7FC1-20A2-A92C-78D26211C59F}"/>
              </a:ext>
            </a:extLst>
          </p:cNvPr>
          <p:cNvSpPr txBox="1"/>
          <p:nvPr/>
        </p:nvSpPr>
        <p:spPr>
          <a:xfrm>
            <a:off x="1718479" y="5777552"/>
            <a:ext cx="16798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3. </a:t>
            </a:r>
            <a:r>
              <a:rPr lang="ko-KR" altLang="en-US" sz="1700" b="1" dirty="0"/>
              <a:t>참고 자료</a:t>
            </a:r>
            <a:endParaRPr lang="en-US" altLang="ko-KR" sz="1700" b="1" dirty="0"/>
          </a:p>
        </p:txBody>
      </p:sp>
    </p:spTree>
    <p:extLst>
      <p:ext uri="{BB962C8B-B14F-4D97-AF65-F5344CB8AC3E}">
        <p14:creationId xmlns:p14="http://schemas.microsoft.com/office/powerpoint/2010/main" val="398557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ko-KR" altLang="en-US" sz="3000" b="1" dirty="0"/>
              <a:t>메뉴 설계도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3399BC-1C37-4BD5-48E7-A1E2443D78C3}"/>
              </a:ext>
            </a:extLst>
          </p:cNvPr>
          <p:cNvSpPr>
            <a:spLocks/>
          </p:cNvSpPr>
          <p:nvPr/>
        </p:nvSpPr>
        <p:spPr>
          <a:xfrm>
            <a:off x="5213230" y="1928994"/>
            <a:ext cx="1765540" cy="5699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Birth Day Buddy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5C8918-AD63-3824-AA71-4325264F5E9C}"/>
              </a:ext>
            </a:extLst>
          </p:cNvPr>
          <p:cNvSpPr>
            <a:spLocks/>
          </p:cNvSpPr>
          <p:nvPr/>
        </p:nvSpPr>
        <p:spPr>
          <a:xfrm>
            <a:off x="1475118" y="3114458"/>
            <a:ext cx="1524001" cy="4232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B.D.B</a:t>
            </a:r>
            <a:r>
              <a:rPr lang="ko-KR" altLang="en-US" sz="1500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3454D2-D1FF-59D1-DB85-F9A2A4C83D94}"/>
              </a:ext>
            </a:extLst>
          </p:cNvPr>
          <p:cNvSpPr>
            <a:spLocks/>
          </p:cNvSpPr>
          <p:nvPr/>
        </p:nvSpPr>
        <p:spPr>
          <a:xfrm>
            <a:off x="1475117" y="3583161"/>
            <a:ext cx="1524001" cy="285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B.D.B </a:t>
            </a:r>
            <a:r>
              <a:rPr lang="ko-KR" altLang="en-US" sz="1200" dirty="0">
                <a:solidFill>
                  <a:schemeClr val="tx1"/>
                </a:solidFill>
              </a:rPr>
              <a:t>비전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4B8BB9-339E-FD70-E7DE-53A8D1BB81EF}"/>
              </a:ext>
            </a:extLst>
          </p:cNvPr>
          <p:cNvSpPr>
            <a:spLocks/>
          </p:cNvSpPr>
          <p:nvPr/>
        </p:nvSpPr>
        <p:spPr>
          <a:xfrm>
            <a:off x="1475116" y="3913840"/>
            <a:ext cx="1524001" cy="285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팀원 프로필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7B477F-FEE1-9C8D-95AE-286D1538382B}"/>
              </a:ext>
            </a:extLst>
          </p:cNvPr>
          <p:cNvSpPr>
            <a:spLocks/>
          </p:cNvSpPr>
          <p:nvPr/>
        </p:nvSpPr>
        <p:spPr>
          <a:xfrm>
            <a:off x="3404560" y="3114458"/>
            <a:ext cx="1524001" cy="4232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오늘의 </a:t>
            </a:r>
            <a:r>
              <a:rPr lang="ko-KR" altLang="en-US" sz="1500" dirty="0" err="1">
                <a:solidFill>
                  <a:schemeClr val="tx1"/>
                </a:solidFill>
              </a:rPr>
              <a:t>생일자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707086-C5C6-784D-B922-941BA8DD2191}"/>
              </a:ext>
            </a:extLst>
          </p:cNvPr>
          <p:cNvSpPr>
            <a:spLocks/>
          </p:cNvSpPr>
          <p:nvPr/>
        </p:nvSpPr>
        <p:spPr>
          <a:xfrm>
            <a:off x="5334002" y="3114458"/>
            <a:ext cx="1524001" cy="4232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B.D.B community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6F30CB-E2A5-5877-D6C8-7D47CA1FFD78}"/>
              </a:ext>
            </a:extLst>
          </p:cNvPr>
          <p:cNvSpPr>
            <a:spLocks/>
          </p:cNvSpPr>
          <p:nvPr/>
        </p:nvSpPr>
        <p:spPr>
          <a:xfrm>
            <a:off x="5333999" y="4010658"/>
            <a:ext cx="1524001" cy="285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생일축하 메시지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AC6F5A-0D22-97F0-DBF0-248E56097D7D}"/>
              </a:ext>
            </a:extLst>
          </p:cNvPr>
          <p:cNvSpPr>
            <a:spLocks/>
          </p:cNvSpPr>
          <p:nvPr/>
        </p:nvSpPr>
        <p:spPr>
          <a:xfrm>
            <a:off x="7263444" y="4717812"/>
            <a:ext cx="1524001" cy="285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선물 후기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7A2438-CF63-4FF8-7947-8B112651A5F1}"/>
              </a:ext>
            </a:extLst>
          </p:cNvPr>
          <p:cNvSpPr>
            <a:spLocks/>
          </p:cNvSpPr>
          <p:nvPr/>
        </p:nvSpPr>
        <p:spPr>
          <a:xfrm>
            <a:off x="9192885" y="3126286"/>
            <a:ext cx="1524001" cy="423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외로운 자들의 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65B449-8886-95AB-EA7F-0ADEA3AD6F72}"/>
              </a:ext>
            </a:extLst>
          </p:cNvPr>
          <p:cNvSpPr>
            <a:spLocks/>
          </p:cNvSpPr>
          <p:nvPr/>
        </p:nvSpPr>
        <p:spPr>
          <a:xfrm>
            <a:off x="7263444" y="3114458"/>
            <a:ext cx="1524001" cy="4232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B.D.B</a:t>
            </a:r>
            <a:r>
              <a:rPr lang="ko-KR" altLang="en-US" sz="1500" dirty="0">
                <a:solidFill>
                  <a:schemeClr val="tx1"/>
                </a:solidFill>
              </a:rPr>
              <a:t>의 선물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665709-E142-4475-00FA-E19DC14B502B}"/>
              </a:ext>
            </a:extLst>
          </p:cNvPr>
          <p:cNvSpPr>
            <a:spLocks/>
          </p:cNvSpPr>
          <p:nvPr/>
        </p:nvSpPr>
        <p:spPr>
          <a:xfrm>
            <a:off x="7263446" y="4056454"/>
            <a:ext cx="1524001" cy="285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추천 선물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6E10A-BABD-5763-AEFB-1CB9DFD2B4A0}"/>
              </a:ext>
            </a:extLst>
          </p:cNvPr>
          <p:cNvSpPr>
            <a:spLocks/>
          </p:cNvSpPr>
          <p:nvPr/>
        </p:nvSpPr>
        <p:spPr>
          <a:xfrm>
            <a:off x="7263445" y="4387133"/>
            <a:ext cx="1524001" cy="285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생일 프로모션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EB0631B-8CA4-A021-9090-D29FDDC51B97}"/>
              </a:ext>
            </a:extLst>
          </p:cNvPr>
          <p:cNvCxnSpPr>
            <a:cxnSpLocks/>
            <a:stCxn id="8" idx="0"/>
            <a:endCxn id="3" idx="2"/>
          </p:cNvCxnSpPr>
          <p:nvPr/>
        </p:nvCxnSpPr>
        <p:spPr>
          <a:xfrm rot="5400000" flipH="1" flipV="1">
            <a:off x="3858778" y="877237"/>
            <a:ext cx="615563" cy="385888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4B91A99-DD39-3B3C-D80F-D63EFAA97C1B}"/>
              </a:ext>
            </a:extLst>
          </p:cNvPr>
          <p:cNvCxnSpPr>
            <a:stCxn id="13" idx="0"/>
            <a:endCxn id="3" idx="2"/>
          </p:cNvCxnSpPr>
          <p:nvPr/>
        </p:nvCxnSpPr>
        <p:spPr>
          <a:xfrm rot="5400000" flipH="1" flipV="1">
            <a:off x="4823499" y="1841958"/>
            <a:ext cx="615563" cy="19294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7405084-8130-8667-0938-19AE10190D0B}"/>
              </a:ext>
            </a:extLst>
          </p:cNvPr>
          <p:cNvCxnSpPr>
            <a:stCxn id="17" idx="0"/>
            <a:endCxn id="3" idx="2"/>
          </p:cNvCxnSpPr>
          <p:nvPr/>
        </p:nvCxnSpPr>
        <p:spPr>
          <a:xfrm rot="16200000" flipV="1">
            <a:off x="5788221" y="2806675"/>
            <a:ext cx="615563" cy="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D89BBB4-4B8D-AD97-759D-586CC6A3BD34}"/>
              </a:ext>
            </a:extLst>
          </p:cNvPr>
          <p:cNvCxnSpPr>
            <a:stCxn id="21" idx="0"/>
            <a:endCxn id="3" idx="2"/>
          </p:cNvCxnSpPr>
          <p:nvPr/>
        </p:nvCxnSpPr>
        <p:spPr>
          <a:xfrm rot="16200000" flipV="1">
            <a:off x="6752942" y="1841954"/>
            <a:ext cx="615563" cy="192944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3F4E8E8-B519-1736-291B-F7A56B86A06E}"/>
              </a:ext>
            </a:extLst>
          </p:cNvPr>
          <p:cNvCxnSpPr>
            <a:cxnSpLocks/>
            <a:stCxn id="31" idx="0"/>
            <a:endCxn id="20" idx="2"/>
          </p:cNvCxnSpPr>
          <p:nvPr/>
        </p:nvCxnSpPr>
        <p:spPr>
          <a:xfrm flipH="1" flipV="1">
            <a:off x="9954886" y="3549536"/>
            <a:ext cx="448572" cy="364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65F72131-8126-F8F1-033E-6DB28E328347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 rot="16200000" flipH="1">
            <a:off x="7711748" y="883147"/>
            <a:ext cx="627391" cy="385888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57267673-1895-4862-F550-609F28EF9E45}"/>
              </a:ext>
            </a:extLst>
          </p:cNvPr>
          <p:cNvSpPr/>
          <p:nvPr/>
        </p:nvSpPr>
        <p:spPr>
          <a:xfrm>
            <a:off x="9359662" y="3913840"/>
            <a:ext cx="2087592" cy="717106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로그인으로 받아들인 생일을 통해 당일이 생일인 사람에게만 나타나는 메뉴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15EF15D-6AFE-87B0-4532-9DACA2A5348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6096000" y="3537709"/>
            <a:ext cx="3" cy="472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3BDE1E4-9366-E5E4-3DA7-298C8C1D635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8025445" y="3537709"/>
            <a:ext cx="2" cy="51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28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로그인 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EEB989-862E-FD6F-CE74-62CAB2B8A908}"/>
              </a:ext>
            </a:extLst>
          </p:cNvPr>
          <p:cNvSpPr>
            <a:spLocks noChangeAspect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BACBEA-DC0C-0CA8-3FB2-7FD01A160079}"/>
              </a:ext>
            </a:extLst>
          </p:cNvPr>
          <p:cNvSpPr>
            <a:spLocks/>
          </p:cNvSpPr>
          <p:nvPr/>
        </p:nvSpPr>
        <p:spPr>
          <a:xfrm>
            <a:off x="3893775" y="2553591"/>
            <a:ext cx="2412209" cy="2404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9C40EA-808E-B58F-60DD-4E8BAB0DDAFC}"/>
              </a:ext>
            </a:extLst>
          </p:cNvPr>
          <p:cNvSpPr>
            <a:spLocks/>
          </p:cNvSpPr>
          <p:nvPr/>
        </p:nvSpPr>
        <p:spPr>
          <a:xfrm>
            <a:off x="4546189" y="3181130"/>
            <a:ext cx="1155760" cy="247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67CECC-53B2-0512-37DD-DE56358A68C6}"/>
              </a:ext>
            </a:extLst>
          </p:cNvPr>
          <p:cNvSpPr>
            <a:spLocks/>
          </p:cNvSpPr>
          <p:nvPr/>
        </p:nvSpPr>
        <p:spPr>
          <a:xfrm>
            <a:off x="4546188" y="3611030"/>
            <a:ext cx="1155760" cy="247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생일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네비게이션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B42406-7A6C-31F4-B4A6-F6B62F3AC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973366"/>
              </p:ext>
            </p:extLst>
          </p:nvPr>
        </p:nvGraphicFramePr>
        <p:xfrm>
          <a:off x="9711100" y="934874"/>
          <a:ext cx="2240952" cy="36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사용자의 이름을 </a:t>
                      </a:r>
                      <a:r>
                        <a:rPr lang="ko-KR" altLang="en-US" sz="1200" dirty="0" err="1"/>
                        <a:t>입력받아</a:t>
                      </a:r>
                      <a:r>
                        <a:rPr lang="ko-KR" altLang="en-US" sz="1200" dirty="0"/>
                        <a:t> 폼으로 저장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생일을 네비게이션 바로 </a:t>
                      </a:r>
                      <a:r>
                        <a:rPr lang="ko-KR" altLang="en-US" sz="1200" dirty="0" err="1"/>
                        <a:t>입력받아</a:t>
                      </a:r>
                      <a:r>
                        <a:rPr lang="ko-KR" altLang="en-US" sz="1200" dirty="0"/>
                        <a:t>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제출버튼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생일 정보에 따라 생일</a:t>
                      </a:r>
                      <a:r>
                        <a:rPr lang="en-US" altLang="ko-KR" sz="1200" dirty="0" err="1"/>
                        <a:t>ver</a:t>
                      </a:r>
                      <a:r>
                        <a:rPr lang="ko-KR" altLang="en-US" sz="1200" dirty="0"/>
                        <a:t>메인 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또는 일반</a:t>
                      </a:r>
                      <a:r>
                        <a:rPr lang="en-US" altLang="ko-KR" sz="1200" dirty="0" err="1"/>
                        <a:t>ver</a:t>
                      </a:r>
                      <a:r>
                        <a:rPr lang="ko-KR" altLang="en-US" sz="1200" dirty="0"/>
                        <a:t>메인 화면으로 이동한다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E9E21AF-5302-BF6D-295F-13560FB58ABC}"/>
              </a:ext>
            </a:extLst>
          </p:cNvPr>
          <p:cNvSpPr/>
          <p:nvPr/>
        </p:nvSpPr>
        <p:spPr>
          <a:xfrm>
            <a:off x="4283245" y="2059197"/>
            <a:ext cx="1633268" cy="3508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702CDBA-CF12-BC01-7C12-11478568E013}"/>
              </a:ext>
            </a:extLst>
          </p:cNvPr>
          <p:cNvSpPr>
            <a:spLocks noChangeAspect="1"/>
          </p:cNvSpPr>
          <p:nvPr/>
        </p:nvSpPr>
        <p:spPr>
          <a:xfrm>
            <a:off x="4283245" y="3128106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8E84E4-3E63-23B2-87BA-4CE7DA07FE8C}"/>
              </a:ext>
            </a:extLst>
          </p:cNvPr>
          <p:cNvSpPr>
            <a:spLocks noChangeAspect="1"/>
          </p:cNvSpPr>
          <p:nvPr/>
        </p:nvSpPr>
        <p:spPr>
          <a:xfrm>
            <a:off x="4289639" y="3576119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6B0DAF-9118-4EEE-7221-045D01490536}"/>
              </a:ext>
            </a:extLst>
          </p:cNvPr>
          <p:cNvSpPr>
            <a:spLocks/>
          </p:cNvSpPr>
          <p:nvPr/>
        </p:nvSpPr>
        <p:spPr>
          <a:xfrm>
            <a:off x="4546188" y="4131873"/>
            <a:ext cx="1155760" cy="24787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1A813EC-E59B-3303-2417-9DFEBF5C408B}"/>
              </a:ext>
            </a:extLst>
          </p:cNvPr>
          <p:cNvSpPr>
            <a:spLocks noChangeAspect="1"/>
          </p:cNvSpPr>
          <p:nvPr/>
        </p:nvSpPr>
        <p:spPr>
          <a:xfrm>
            <a:off x="4289639" y="4067756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338474B-35C0-362A-5DC7-B7D2AA82BB45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1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7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메인 화면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48D8B9-1DE9-E0BF-FBFD-CFFF4D04F073}"/>
              </a:ext>
            </a:extLst>
          </p:cNvPr>
          <p:cNvSpPr>
            <a:spLocks noChangeAspect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ACE89C-98A1-359F-FE9D-5FD507A09A58}"/>
              </a:ext>
            </a:extLst>
          </p:cNvPr>
          <p:cNvSpPr>
            <a:spLocks/>
          </p:cNvSpPr>
          <p:nvPr/>
        </p:nvSpPr>
        <p:spPr>
          <a:xfrm>
            <a:off x="488659" y="1195639"/>
            <a:ext cx="8965892" cy="569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D694EF-8D84-D797-BB48-D22327222235}"/>
              </a:ext>
            </a:extLst>
          </p:cNvPr>
          <p:cNvSpPr>
            <a:spLocks/>
          </p:cNvSpPr>
          <p:nvPr/>
        </p:nvSpPr>
        <p:spPr>
          <a:xfrm>
            <a:off x="488659" y="1766857"/>
            <a:ext cx="8965892" cy="32377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8381BC1-8910-96D4-F239-2E5D26F8987C}"/>
              </a:ext>
            </a:extLst>
          </p:cNvPr>
          <p:cNvSpPr/>
          <p:nvPr/>
        </p:nvSpPr>
        <p:spPr>
          <a:xfrm>
            <a:off x="684362" y="1305186"/>
            <a:ext cx="1633268" cy="35080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C693FA-7A55-4E04-202C-682175BEE4B1}"/>
              </a:ext>
            </a:extLst>
          </p:cNvPr>
          <p:cNvSpPr>
            <a:spLocks/>
          </p:cNvSpPr>
          <p:nvPr/>
        </p:nvSpPr>
        <p:spPr>
          <a:xfrm>
            <a:off x="2737449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AAEA5B-A817-29EA-B192-697A782A51F8}"/>
              </a:ext>
            </a:extLst>
          </p:cNvPr>
          <p:cNvSpPr>
            <a:spLocks/>
          </p:cNvSpPr>
          <p:nvPr/>
        </p:nvSpPr>
        <p:spPr>
          <a:xfrm>
            <a:off x="4054415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community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7D0FB1-C93F-ECD6-7F9B-EE3449AAA3A4}"/>
              </a:ext>
            </a:extLst>
          </p:cNvPr>
          <p:cNvSpPr>
            <a:spLocks/>
          </p:cNvSpPr>
          <p:nvPr/>
        </p:nvSpPr>
        <p:spPr>
          <a:xfrm>
            <a:off x="5371381" y="1428754"/>
            <a:ext cx="1316966" cy="3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</a:t>
            </a:r>
            <a:r>
              <a:rPr lang="ko-KR" altLang="en-US" sz="1000" dirty="0">
                <a:solidFill>
                  <a:schemeClr val="tx1"/>
                </a:solidFill>
              </a:rPr>
              <a:t>의 선물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69B79-CDE4-B94D-8D3A-7C0EA7527C12}"/>
              </a:ext>
            </a:extLst>
          </p:cNvPr>
          <p:cNvSpPr>
            <a:spLocks/>
          </p:cNvSpPr>
          <p:nvPr/>
        </p:nvSpPr>
        <p:spPr>
          <a:xfrm>
            <a:off x="2737448" y="1763922"/>
            <a:ext cx="1316967" cy="285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B.D.B </a:t>
            </a:r>
            <a:r>
              <a:rPr lang="ko-KR" altLang="en-US" sz="1000" dirty="0">
                <a:solidFill>
                  <a:schemeClr val="tx1"/>
                </a:solidFill>
              </a:rPr>
              <a:t>비전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AA3D8E-4F89-C7A8-BD2E-9C1C948D276C}"/>
              </a:ext>
            </a:extLst>
          </p:cNvPr>
          <p:cNvSpPr>
            <a:spLocks/>
          </p:cNvSpPr>
          <p:nvPr/>
        </p:nvSpPr>
        <p:spPr>
          <a:xfrm>
            <a:off x="2737446" y="2025100"/>
            <a:ext cx="1316967" cy="285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팀원 프로필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5303D4-3C56-3501-5C33-7109D45BDE7C}"/>
              </a:ext>
            </a:extLst>
          </p:cNvPr>
          <p:cNvSpPr>
            <a:spLocks/>
          </p:cNvSpPr>
          <p:nvPr/>
        </p:nvSpPr>
        <p:spPr>
          <a:xfrm>
            <a:off x="6688348" y="1427436"/>
            <a:ext cx="1316966" cy="336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외로운자들의</a:t>
            </a:r>
            <a:r>
              <a:rPr lang="ko-KR" altLang="en-US" sz="1000" dirty="0">
                <a:solidFill>
                  <a:schemeClr val="tx1"/>
                </a:solidFill>
              </a:rPr>
              <a:t> 방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6E4ED86-B40A-79BE-6081-02ACF60C299F}"/>
              </a:ext>
            </a:extLst>
          </p:cNvPr>
          <p:cNvSpPr>
            <a:spLocks noChangeAspect="1"/>
          </p:cNvSpPr>
          <p:nvPr/>
        </p:nvSpPr>
        <p:spPr>
          <a:xfrm>
            <a:off x="2522592" y="1287102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82FE8FA-98BD-736F-C931-3812A1249C94}"/>
              </a:ext>
            </a:extLst>
          </p:cNvPr>
          <p:cNvSpPr>
            <a:spLocks noChangeAspect="1"/>
          </p:cNvSpPr>
          <p:nvPr/>
        </p:nvSpPr>
        <p:spPr>
          <a:xfrm>
            <a:off x="684362" y="1926712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604450B-9294-596E-AEB9-021DA3A5D3F5}"/>
              </a:ext>
            </a:extLst>
          </p:cNvPr>
          <p:cNvSpPr/>
          <p:nvPr/>
        </p:nvSpPr>
        <p:spPr>
          <a:xfrm>
            <a:off x="4917605" y="4716521"/>
            <a:ext cx="108000" cy="108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3233526-5F9C-B062-9589-C2CD6CFA26E9}"/>
              </a:ext>
            </a:extLst>
          </p:cNvPr>
          <p:cNvSpPr/>
          <p:nvPr/>
        </p:nvSpPr>
        <p:spPr>
          <a:xfrm>
            <a:off x="5167771" y="4716521"/>
            <a:ext cx="108000" cy="108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F43A649-FE2E-EE2E-E775-D4A9E7316CB8}"/>
              </a:ext>
            </a:extLst>
          </p:cNvPr>
          <p:cNvSpPr/>
          <p:nvPr/>
        </p:nvSpPr>
        <p:spPr>
          <a:xfrm>
            <a:off x="4667439" y="4716521"/>
            <a:ext cx="108000" cy="1080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217EFEC-A910-AB35-DDF6-7B59F1A55891}"/>
              </a:ext>
            </a:extLst>
          </p:cNvPr>
          <p:cNvSpPr>
            <a:spLocks noChangeAspect="1"/>
          </p:cNvSpPr>
          <p:nvPr/>
        </p:nvSpPr>
        <p:spPr>
          <a:xfrm>
            <a:off x="684362" y="5164493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9CA89997-E083-9926-A62B-0B7176116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992082"/>
              </p:ext>
            </p:extLst>
          </p:nvPr>
        </p:nvGraphicFramePr>
        <p:xfrm>
          <a:off x="9711100" y="934874"/>
          <a:ext cx="2240952" cy="36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메뉴창을 선택하면 각 메뉴에 맞는 창으로 이동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생일축하 멘트나 이벤트 광고를 나타내는 창</a:t>
                      </a:r>
                      <a:r>
                        <a:rPr lang="en-US" altLang="ko-KR" sz="1200" dirty="0"/>
                        <a:t>(3</a:t>
                      </a:r>
                      <a:r>
                        <a:rPr lang="ko-KR" altLang="en-US" sz="1200" dirty="0"/>
                        <a:t>초에 </a:t>
                      </a:r>
                      <a:r>
                        <a:rPr lang="ko-KR" altLang="en-US" sz="1200" dirty="0" err="1"/>
                        <a:t>한페이지씩</a:t>
                      </a:r>
                      <a:r>
                        <a:rPr lang="ko-KR" altLang="en-US" sz="1200" dirty="0"/>
                        <a:t> 넘어간다</a:t>
                      </a:r>
                      <a:r>
                        <a:rPr lang="en-US" altLang="ko-KR" sz="1200" dirty="0"/>
                        <a:t>. 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페이지로 오늘의 </a:t>
                      </a:r>
                      <a:r>
                        <a:rPr lang="ko-KR" altLang="en-US" sz="1200" dirty="0" err="1"/>
                        <a:t>생일자</a:t>
                      </a:r>
                      <a:r>
                        <a:rPr lang="ko-KR" altLang="en-US" sz="1200" dirty="0"/>
                        <a:t> 미리보기와 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CB9FDF7B-67C8-B297-2541-2EC355F88C05}"/>
              </a:ext>
            </a:extLst>
          </p:cNvPr>
          <p:cNvSpPr/>
          <p:nvPr/>
        </p:nvSpPr>
        <p:spPr>
          <a:xfrm>
            <a:off x="1633268" y="5773947"/>
            <a:ext cx="603849" cy="90864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C86FE7-C523-374C-040A-60D55C2932C4}"/>
              </a:ext>
            </a:extLst>
          </p:cNvPr>
          <p:cNvSpPr txBox="1"/>
          <p:nvPr/>
        </p:nvSpPr>
        <p:spPr>
          <a:xfrm>
            <a:off x="2120026" y="5662361"/>
            <a:ext cx="805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아래에 계속</a:t>
            </a:r>
            <a:endParaRPr lang="en-US" altLang="ko-KR" sz="15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F6DC4A8-260E-D052-3B4D-E932DA24D86E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메인 화면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34ED44-DFE8-198B-83A5-6104D7B0E982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B72596-A78B-9B8F-6964-0D3DAA1B89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8659" y="1195639"/>
            <a:ext cx="8965892" cy="3991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B4C42C-A966-3C37-997B-F1D42D0AB62B}"/>
              </a:ext>
            </a:extLst>
          </p:cNvPr>
          <p:cNvSpPr>
            <a:spLocks noChangeAspect="1"/>
          </p:cNvSpPr>
          <p:nvPr/>
        </p:nvSpPr>
        <p:spPr>
          <a:xfrm>
            <a:off x="775262" y="1670649"/>
            <a:ext cx="2581381" cy="1452027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653D80-52C0-9C0E-3EC7-15837C71342E}"/>
              </a:ext>
            </a:extLst>
          </p:cNvPr>
          <p:cNvSpPr>
            <a:spLocks noChangeAspect="1"/>
          </p:cNvSpPr>
          <p:nvPr/>
        </p:nvSpPr>
        <p:spPr>
          <a:xfrm>
            <a:off x="6571011" y="1670648"/>
            <a:ext cx="2581381" cy="14520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477918-D391-E49A-CE36-7F0E7C0D9706}"/>
              </a:ext>
            </a:extLst>
          </p:cNvPr>
          <p:cNvSpPr>
            <a:spLocks noChangeAspect="1"/>
          </p:cNvSpPr>
          <p:nvPr/>
        </p:nvSpPr>
        <p:spPr>
          <a:xfrm>
            <a:off x="3687471" y="1670648"/>
            <a:ext cx="2581381" cy="145202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9A449-3C40-ED52-E497-7D3C78808989}"/>
              </a:ext>
            </a:extLst>
          </p:cNvPr>
          <p:cNvSpPr txBox="1"/>
          <p:nvPr/>
        </p:nvSpPr>
        <p:spPr>
          <a:xfrm>
            <a:off x="746379" y="1269185"/>
            <a:ext cx="307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오늘의 </a:t>
            </a:r>
            <a:r>
              <a:rPr lang="en-US" altLang="ko-KR" b="1" dirty="0"/>
              <a:t>Birth Day Buddy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0E906-4D74-629E-7CAD-89F24EB335F3}"/>
              </a:ext>
            </a:extLst>
          </p:cNvPr>
          <p:cNvSpPr txBox="1"/>
          <p:nvPr/>
        </p:nvSpPr>
        <p:spPr>
          <a:xfrm>
            <a:off x="3454623" y="1322175"/>
            <a:ext cx="2122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pickup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360234-3ED2-897B-A28F-2301464F0AC5}"/>
              </a:ext>
            </a:extLst>
          </p:cNvPr>
          <p:cNvCxnSpPr>
            <a:cxnSpLocks/>
          </p:cNvCxnSpPr>
          <p:nvPr/>
        </p:nvCxnSpPr>
        <p:spPr>
          <a:xfrm>
            <a:off x="805657" y="4351555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744589-AFA7-E224-E6B8-8084CF5AC551}"/>
              </a:ext>
            </a:extLst>
          </p:cNvPr>
          <p:cNvSpPr txBox="1"/>
          <p:nvPr/>
        </p:nvSpPr>
        <p:spPr>
          <a:xfrm>
            <a:off x="775261" y="3255631"/>
            <a:ext cx="258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오늘의 제 소중한 동생의 </a:t>
            </a:r>
            <a:r>
              <a:rPr lang="ko-KR" altLang="en-US" sz="1200" dirty="0" err="1"/>
              <a:t>생일이에요</a:t>
            </a:r>
            <a:r>
              <a:rPr lang="en-US" altLang="ko-KR" sz="1200" dirty="0"/>
              <a:t>. </a:t>
            </a:r>
            <a:r>
              <a:rPr lang="ko-KR" altLang="en-US" sz="1200" dirty="0"/>
              <a:t>생일축하해</a:t>
            </a:r>
            <a:r>
              <a:rPr lang="en-US" altLang="ko-KR" sz="1200" dirty="0"/>
              <a:t>! </a:t>
            </a:r>
            <a:r>
              <a:rPr lang="ko-KR" altLang="en-US" sz="1200" dirty="0"/>
              <a:t>그리고 다음달은 내 생일이니까 </a:t>
            </a:r>
            <a:r>
              <a:rPr lang="ko-KR" altLang="en-US" sz="1200" dirty="0" err="1"/>
              <a:t>기대할게</a:t>
            </a:r>
            <a:r>
              <a:rPr lang="en-US" altLang="ko-KR" sz="1200" dirty="0"/>
              <a:t>~</a:t>
            </a:r>
            <a:endParaRPr lang="ko-KR" altLang="en-US" sz="12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594EE6B0-B115-1CF5-06CA-CDE74A1D6FA4}"/>
              </a:ext>
            </a:extLst>
          </p:cNvPr>
          <p:cNvSpPr/>
          <p:nvPr/>
        </p:nvSpPr>
        <p:spPr>
          <a:xfrm rot="5400000">
            <a:off x="3014030" y="4016707"/>
            <a:ext cx="180000" cy="108000"/>
          </a:xfrm>
          <a:prstGeom prst="flowChartExtra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BAAA7E-642D-7CE1-25EE-63484D12D4EC}"/>
              </a:ext>
            </a:extLst>
          </p:cNvPr>
          <p:cNvCxnSpPr>
            <a:cxnSpLocks/>
          </p:cNvCxnSpPr>
          <p:nvPr/>
        </p:nvCxnSpPr>
        <p:spPr>
          <a:xfrm>
            <a:off x="3717867" y="4350351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F30507-52ED-7F2B-5D3B-234DC92DCF1C}"/>
              </a:ext>
            </a:extLst>
          </p:cNvPr>
          <p:cNvSpPr txBox="1"/>
          <p:nvPr/>
        </p:nvSpPr>
        <p:spPr>
          <a:xfrm>
            <a:off x="3687471" y="3254427"/>
            <a:ext cx="2581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친구와 생일파티를 하는 건 초등학생 이래 처음이네</a:t>
            </a:r>
            <a:r>
              <a:rPr lang="en-US" altLang="ko-KR" sz="1200" dirty="0"/>
              <a:t>. </a:t>
            </a:r>
            <a:r>
              <a:rPr lang="ko-KR" altLang="en-US" sz="1200" dirty="0"/>
              <a:t>정말 고마워 애들아</a:t>
            </a:r>
            <a:r>
              <a:rPr lang="en-US" altLang="ko-KR" sz="1200" dirty="0"/>
              <a:t>. </a:t>
            </a:r>
            <a:r>
              <a:rPr lang="ko-KR" altLang="en-US" sz="1200" dirty="0"/>
              <a:t>케이크도 </a:t>
            </a:r>
            <a:r>
              <a:rPr lang="en-US" altLang="ko-KR" sz="1200" dirty="0"/>
              <a:t>4</a:t>
            </a:r>
            <a:r>
              <a:rPr lang="ko-KR" altLang="en-US" sz="1200" dirty="0"/>
              <a:t>시간이나 </a:t>
            </a:r>
            <a:r>
              <a:rPr lang="ko-KR" altLang="en-US" sz="1200" dirty="0" err="1"/>
              <a:t>웨이팅해서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사오다니</a:t>
            </a:r>
            <a:r>
              <a:rPr lang="en-US" altLang="ko-KR" sz="1200" dirty="0"/>
              <a:t>… </a:t>
            </a:r>
            <a:r>
              <a:rPr lang="ko-KR" altLang="en-US" sz="1200" dirty="0"/>
              <a:t>정말</a:t>
            </a:r>
            <a:r>
              <a:rPr lang="en-US" altLang="ko-KR" sz="1200" dirty="0"/>
              <a:t>… </a:t>
            </a:r>
            <a:r>
              <a:rPr lang="ko-KR" altLang="en-US" sz="1200" dirty="0" err="1"/>
              <a:t>더보기</a:t>
            </a:r>
            <a:endParaRPr lang="ko-KR" altLang="en-US" sz="1200" dirty="0"/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15CB1988-388D-E857-219F-6C3BCAC66F04}"/>
              </a:ext>
            </a:extLst>
          </p:cNvPr>
          <p:cNvSpPr/>
          <p:nvPr/>
        </p:nvSpPr>
        <p:spPr>
          <a:xfrm rot="5400000">
            <a:off x="5926240" y="4015503"/>
            <a:ext cx="180000" cy="108000"/>
          </a:xfrm>
          <a:prstGeom prst="flowChartExtra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6D8EAD4-9D2C-5D40-7085-9F13261B0B94}"/>
              </a:ext>
            </a:extLst>
          </p:cNvPr>
          <p:cNvCxnSpPr>
            <a:cxnSpLocks/>
          </p:cNvCxnSpPr>
          <p:nvPr/>
        </p:nvCxnSpPr>
        <p:spPr>
          <a:xfrm>
            <a:off x="6589468" y="4367411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411DA2B-325A-2B14-7376-DA55F40E2868}"/>
              </a:ext>
            </a:extLst>
          </p:cNvPr>
          <p:cNvSpPr txBox="1"/>
          <p:nvPr/>
        </p:nvSpPr>
        <p:spPr>
          <a:xfrm>
            <a:off x="6559072" y="3271487"/>
            <a:ext cx="2581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Hams</a:t>
            </a:r>
            <a:r>
              <a:rPr lang="ko-KR" altLang="en-US" sz="1200" dirty="0"/>
              <a:t> </a:t>
            </a:r>
            <a:r>
              <a:rPr lang="en-US" altLang="ko-KR" sz="1200" dirty="0"/>
              <a:t>Party</a:t>
            </a:r>
            <a:r>
              <a:rPr lang="ko-KR" altLang="en-US" sz="1200" dirty="0"/>
              <a:t>에서</a:t>
            </a:r>
            <a:r>
              <a:rPr lang="en-US" altLang="ko-KR" sz="1200" dirty="0"/>
              <a:t> </a:t>
            </a:r>
            <a:r>
              <a:rPr lang="ko-KR" altLang="en-US" sz="1200" dirty="0"/>
              <a:t>준비한 생일선물</a:t>
            </a:r>
            <a:endParaRPr lang="en-US" altLang="ko-KR" sz="1200" dirty="0"/>
          </a:p>
          <a:p>
            <a:r>
              <a:rPr lang="en-US" altLang="ko-KR" sz="1200" dirty="0"/>
              <a:t>6</a:t>
            </a:r>
            <a:r>
              <a:rPr lang="ko-KR" altLang="en-US" sz="1200" dirty="0" err="1"/>
              <a:t>월생들</a:t>
            </a:r>
            <a:r>
              <a:rPr lang="ko-KR" altLang="en-US" sz="1200" dirty="0"/>
              <a:t> 모여라</a:t>
            </a:r>
            <a:r>
              <a:rPr lang="en-US" altLang="ko-KR" sz="1200" dirty="0"/>
              <a:t>! </a:t>
            </a:r>
            <a:r>
              <a:rPr lang="ko-KR" altLang="en-US" sz="1200" dirty="0"/>
              <a:t>생일 당사자 </a:t>
            </a:r>
            <a:r>
              <a:rPr lang="ko-KR" altLang="en-US" sz="1200" dirty="0" err="1"/>
              <a:t>동반시</a:t>
            </a:r>
            <a:r>
              <a:rPr lang="ko-KR" altLang="en-US" sz="1200" dirty="0"/>
              <a:t> 디너가 최대 </a:t>
            </a:r>
            <a:r>
              <a:rPr lang="en-US" altLang="ko-KR" sz="1200" dirty="0"/>
              <a:t>30%</a:t>
            </a:r>
            <a:r>
              <a:rPr lang="ko-KR" altLang="en-US" sz="1200" dirty="0"/>
              <a:t>할인</a:t>
            </a:r>
            <a:endParaRPr lang="en-US" altLang="ko-KR" sz="1200" dirty="0"/>
          </a:p>
          <a:p>
            <a:r>
              <a:rPr lang="ko-KR" altLang="en-US" sz="1200" dirty="0"/>
              <a:t>특별한 추억을 만들어보세요</a:t>
            </a:r>
            <a:r>
              <a:rPr lang="en-US" altLang="ko-KR" sz="1200" dirty="0">
                <a:sym typeface="Wingdings" panose="05000000000000000000" pitchFamily="2" charset="2"/>
              </a:rPr>
              <a:t></a:t>
            </a:r>
            <a:endParaRPr lang="ko-KR" altLang="en-US" sz="1200" dirty="0"/>
          </a:p>
        </p:txBody>
      </p:sp>
      <p:sp>
        <p:nvSpPr>
          <p:cNvPr id="21" name="순서도: 추출 20">
            <a:extLst>
              <a:ext uri="{FF2B5EF4-FFF2-40B4-BE49-F238E27FC236}">
                <a16:creationId xmlns:a16="http://schemas.microsoft.com/office/drawing/2014/main" id="{08596B5E-C865-8CE7-DDCF-1B84CE2503A5}"/>
              </a:ext>
            </a:extLst>
          </p:cNvPr>
          <p:cNvSpPr/>
          <p:nvPr/>
        </p:nvSpPr>
        <p:spPr>
          <a:xfrm rot="5400000">
            <a:off x="8797841" y="4032563"/>
            <a:ext cx="180000" cy="108000"/>
          </a:xfrm>
          <a:prstGeom prst="flowChartExtra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7335F7-5BA0-4CF7-8126-DF3FE4962AEE}"/>
              </a:ext>
            </a:extLst>
          </p:cNvPr>
          <p:cNvSpPr txBox="1"/>
          <p:nvPr/>
        </p:nvSpPr>
        <p:spPr>
          <a:xfrm>
            <a:off x="1218422" y="4572000"/>
            <a:ext cx="751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오늘은 </a:t>
            </a:r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00</a:t>
            </a:r>
            <a:r>
              <a:rPr lang="ko-KR" altLang="en-US" dirty="0"/>
              <a:t>일 입니다</a:t>
            </a:r>
            <a:r>
              <a:rPr lang="en-US" altLang="ko-KR" dirty="0"/>
              <a:t>. 235</a:t>
            </a:r>
            <a:r>
              <a:rPr lang="ko-KR" altLang="en-US" dirty="0"/>
              <a:t>명의 생일을 축하해 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1174C67-C73D-C6F2-DFA4-9FCDE29B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39243"/>
              </p:ext>
            </p:extLst>
          </p:nvPr>
        </p:nvGraphicFramePr>
        <p:xfrm>
          <a:off x="9711100" y="934874"/>
          <a:ext cx="2240952" cy="36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인기순으로 생일후기를 띄운다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광고도 띄울 수 있게 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클릭하면 해당 페이지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예를들어</a:t>
                      </a:r>
                      <a:r>
                        <a:rPr lang="ko-KR" altLang="en-US" sz="1200" dirty="0"/>
                        <a:t> 생일후기의 해당 게시물로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로 이동한다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 중 당일의 생일 인원을 측정해 </a:t>
                      </a:r>
                      <a:r>
                        <a:rPr lang="ko-KR" altLang="en-US" sz="1200" dirty="0" err="1"/>
                        <a:t>메인페이지에</a:t>
                      </a:r>
                      <a:r>
                        <a:rPr lang="ko-KR" altLang="en-US" sz="1200" dirty="0"/>
                        <a:t> 표시한다</a:t>
                      </a:r>
                      <a:r>
                        <a:rPr lang="en-US" altLang="ko-KR" sz="1200" dirty="0"/>
                        <a:t>.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Footer,</a:t>
                      </a:r>
                      <a:r>
                        <a:rPr lang="ko-KR" altLang="en-US" sz="1200" dirty="0"/>
                        <a:t> 나의 이메일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 등을 표시한다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8DF18C15-1E80-E013-4FB7-EC6486436B69}"/>
              </a:ext>
            </a:extLst>
          </p:cNvPr>
          <p:cNvSpPr>
            <a:spLocks noChangeAspect="1"/>
          </p:cNvSpPr>
          <p:nvPr/>
        </p:nvSpPr>
        <p:spPr>
          <a:xfrm>
            <a:off x="632438" y="1599174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2BFCDE2-97B6-3495-AA72-B1EEEF620971}"/>
              </a:ext>
            </a:extLst>
          </p:cNvPr>
          <p:cNvSpPr>
            <a:spLocks noChangeAspect="1"/>
          </p:cNvSpPr>
          <p:nvPr/>
        </p:nvSpPr>
        <p:spPr>
          <a:xfrm>
            <a:off x="2930811" y="3621712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640F020-A156-0F7F-4D04-2E4DE55A8A87}"/>
              </a:ext>
            </a:extLst>
          </p:cNvPr>
          <p:cNvSpPr>
            <a:spLocks noChangeAspect="1"/>
          </p:cNvSpPr>
          <p:nvPr/>
        </p:nvSpPr>
        <p:spPr>
          <a:xfrm>
            <a:off x="871984" y="4556144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519FF42-F9F0-0392-80FE-9BB82572AF26}"/>
              </a:ext>
            </a:extLst>
          </p:cNvPr>
          <p:cNvSpPr>
            <a:spLocks noChangeAspect="1"/>
          </p:cNvSpPr>
          <p:nvPr/>
        </p:nvSpPr>
        <p:spPr>
          <a:xfrm>
            <a:off x="846371" y="5497290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24EC45D-C322-DF33-3C49-5A895CC1007D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91857-FBCA-D2C5-0AED-466BF3EE69B0}"/>
              </a:ext>
            </a:extLst>
          </p:cNvPr>
          <p:cNvSpPr txBox="1"/>
          <p:nvPr/>
        </p:nvSpPr>
        <p:spPr>
          <a:xfrm>
            <a:off x="1330270" y="5407795"/>
            <a:ext cx="414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대표</a:t>
            </a:r>
            <a:r>
              <a:rPr lang="en-US" altLang="ko-KR" sz="1200" dirty="0"/>
              <a:t>: </a:t>
            </a:r>
            <a:r>
              <a:rPr lang="ko-KR" altLang="en-US" sz="1200" dirty="0"/>
              <a:t>권유진</a:t>
            </a:r>
            <a:endParaRPr lang="en-US" altLang="ko-KR" sz="1200" dirty="0"/>
          </a:p>
          <a:p>
            <a:r>
              <a:rPr lang="en-US" altLang="ko-KR" sz="1200" dirty="0"/>
              <a:t>E-mail: </a:t>
            </a:r>
            <a:r>
              <a:rPr lang="en-US" altLang="ko-KR" sz="1200" dirty="0">
                <a:hlinkClick r:id="rId6"/>
              </a:rPr>
              <a:t>2310867@sookmyung.ac.kr</a:t>
            </a:r>
            <a:endParaRPr lang="en-US" altLang="ko-KR" sz="1200" dirty="0"/>
          </a:p>
          <a:p>
            <a:r>
              <a:rPr lang="en-US" altLang="ko-KR" sz="1200" dirty="0"/>
              <a:t>Tel: 010-0000-0000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980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711" y="303712"/>
            <a:ext cx="5098576" cy="631162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– B.D.B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community </a:t>
            </a:r>
            <a:endParaRPr lang="ko-KR" altLang="en-US" sz="3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34ED44-DFE8-198B-83A5-6104D7B0E982}"/>
              </a:ext>
            </a:extLst>
          </p:cNvPr>
          <p:cNvSpPr>
            <a:spLocks noChangeAspect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A602E4-0332-C3E5-27D0-7887BEAC609E}"/>
              </a:ext>
            </a:extLst>
          </p:cNvPr>
          <p:cNvSpPr>
            <a:spLocks noChangeAspect="1"/>
          </p:cNvSpPr>
          <p:nvPr/>
        </p:nvSpPr>
        <p:spPr>
          <a:xfrm>
            <a:off x="775262" y="1670649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FB7672-086F-0C2F-6F78-B904C9F214C4}"/>
              </a:ext>
            </a:extLst>
          </p:cNvPr>
          <p:cNvSpPr>
            <a:spLocks noChangeAspect="1"/>
          </p:cNvSpPr>
          <p:nvPr/>
        </p:nvSpPr>
        <p:spPr>
          <a:xfrm>
            <a:off x="3687471" y="1670648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10E628-5ACF-429F-9D35-D8F2D409C4B4}"/>
              </a:ext>
            </a:extLst>
          </p:cNvPr>
          <p:cNvCxnSpPr>
            <a:cxnSpLocks/>
          </p:cNvCxnSpPr>
          <p:nvPr/>
        </p:nvCxnSpPr>
        <p:spPr>
          <a:xfrm>
            <a:off x="805657" y="4351555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456CDA-721F-0B26-960E-2CB4C8A202BA}"/>
              </a:ext>
            </a:extLst>
          </p:cNvPr>
          <p:cNvCxnSpPr>
            <a:cxnSpLocks/>
          </p:cNvCxnSpPr>
          <p:nvPr/>
        </p:nvCxnSpPr>
        <p:spPr>
          <a:xfrm>
            <a:off x="3717867" y="4350351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9D7A2C3-15EE-064D-AEAE-2D70010328CC}"/>
              </a:ext>
            </a:extLst>
          </p:cNvPr>
          <p:cNvCxnSpPr>
            <a:cxnSpLocks/>
          </p:cNvCxnSpPr>
          <p:nvPr/>
        </p:nvCxnSpPr>
        <p:spPr>
          <a:xfrm>
            <a:off x="6589468" y="4367411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40FB0E-6FDF-F0AF-CFCF-59C657BE5B5D}"/>
              </a:ext>
            </a:extLst>
          </p:cNvPr>
          <p:cNvSpPr txBox="1"/>
          <p:nvPr/>
        </p:nvSpPr>
        <p:spPr>
          <a:xfrm>
            <a:off x="6571011" y="2219551"/>
            <a:ext cx="2581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숙명 초등학교 </a:t>
            </a:r>
            <a:r>
              <a:rPr lang="en-US" altLang="ko-KR" sz="1200" dirty="0"/>
              <a:t>2</a:t>
            </a:r>
            <a:r>
              <a:rPr lang="ko-KR" altLang="en-US" sz="1200" dirty="0"/>
              <a:t>학년 </a:t>
            </a:r>
            <a:r>
              <a:rPr lang="en-US" altLang="ko-KR" sz="1200" dirty="0"/>
              <a:t>1</a:t>
            </a:r>
            <a:r>
              <a:rPr lang="ko-KR" altLang="en-US" sz="1200" dirty="0"/>
              <a:t>반 권유진 학생</a:t>
            </a:r>
            <a:r>
              <a:rPr lang="en-US" altLang="ko-KR" sz="1200" dirty="0"/>
              <a:t>! </a:t>
            </a:r>
            <a:r>
              <a:rPr lang="ko-KR" altLang="en-US" sz="1200" dirty="0"/>
              <a:t>생일 축하해요</a:t>
            </a:r>
            <a:r>
              <a:rPr lang="en-US" altLang="ko-KR" sz="1200" dirty="0"/>
              <a:t>. </a:t>
            </a:r>
            <a:r>
              <a:rPr lang="ko-KR" altLang="en-US" sz="1200" dirty="0"/>
              <a:t>선생님과 보내는 생일은 아마 오늘이 처음이자 </a:t>
            </a:r>
            <a:r>
              <a:rPr lang="ko-KR" altLang="en-US" sz="1200" dirty="0" err="1"/>
              <a:t>마지막일테지만</a:t>
            </a:r>
            <a:r>
              <a:rPr lang="ko-KR" altLang="en-US" sz="1200" dirty="0"/>
              <a:t> 언제나 </a:t>
            </a:r>
            <a:r>
              <a:rPr lang="ko-KR" altLang="en-US" sz="1200" dirty="0" err="1"/>
              <a:t>밝은모습을</a:t>
            </a:r>
            <a:r>
              <a:rPr lang="ko-KR" altLang="en-US" sz="1200" dirty="0"/>
              <a:t> 보여주는 유진이에게</a:t>
            </a:r>
            <a:r>
              <a:rPr lang="en-US" altLang="ko-KR" sz="1200" dirty="0"/>
              <a:t>… </a:t>
            </a:r>
            <a:r>
              <a:rPr lang="ko-KR" altLang="en-US" sz="1200" dirty="0" err="1"/>
              <a:t>더보기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29904CE-01CB-7810-6718-F2500030C6C7}"/>
              </a:ext>
            </a:extLst>
          </p:cNvPr>
          <p:cNvSpPr>
            <a:spLocks noChangeAspect="1"/>
          </p:cNvSpPr>
          <p:nvPr/>
        </p:nvSpPr>
        <p:spPr>
          <a:xfrm>
            <a:off x="632438" y="1599174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37D315-577F-5854-25C3-BB9DF72D2E1D}"/>
              </a:ext>
            </a:extLst>
          </p:cNvPr>
          <p:cNvSpPr>
            <a:spLocks noChangeAspect="1"/>
          </p:cNvSpPr>
          <p:nvPr/>
        </p:nvSpPr>
        <p:spPr>
          <a:xfrm>
            <a:off x="2254558" y="3829511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A13A9F-7BD0-4064-EF78-F32501CEBAFD}"/>
              </a:ext>
            </a:extLst>
          </p:cNvPr>
          <p:cNvSpPr>
            <a:spLocks noChangeAspect="1"/>
          </p:cNvSpPr>
          <p:nvPr/>
        </p:nvSpPr>
        <p:spPr>
          <a:xfrm>
            <a:off x="775262" y="4559968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FF4E9-B105-0D26-CE33-20191CCFD2A9}"/>
              </a:ext>
            </a:extLst>
          </p:cNvPr>
          <p:cNvSpPr>
            <a:spLocks noChangeAspect="1"/>
          </p:cNvSpPr>
          <p:nvPr/>
        </p:nvSpPr>
        <p:spPr>
          <a:xfrm>
            <a:off x="6571011" y="4559967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6464857-7755-6762-53EE-9D22CC4399EC}"/>
              </a:ext>
            </a:extLst>
          </p:cNvPr>
          <p:cNvSpPr>
            <a:spLocks noChangeAspect="1"/>
          </p:cNvSpPr>
          <p:nvPr/>
        </p:nvSpPr>
        <p:spPr>
          <a:xfrm>
            <a:off x="6426461" y="1568622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97BB6C-BD66-2B2D-EC5D-CD7128004B42}"/>
              </a:ext>
            </a:extLst>
          </p:cNvPr>
          <p:cNvSpPr txBox="1"/>
          <p:nvPr/>
        </p:nvSpPr>
        <p:spPr>
          <a:xfrm>
            <a:off x="6599680" y="1784029"/>
            <a:ext cx="183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권유진에게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387FD-1CF6-4515-C6CA-6F5BE73E4303}"/>
              </a:ext>
            </a:extLst>
          </p:cNvPr>
          <p:cNvSpPr txBox="1"/>
          <p:nvPr/>
        </p:nvSpPr>
        <p:spPr>
          <a:xfrm>
            <a:off x="3717867" y="3245581"/>
            <a:ext cx="183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000</a:t>
            </a:r>
            <a:r>
              <a:rPr lang="ko-KR" altLang="en-US" sz="1500" dirty="0"/>
              <a:t>에게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451BB-F52A-1E5B-232B-D7CCADF0CCA8}"/>
              </a:ext>
            </a:extLst>
          </p:cNvPr>
          <p:cNvSpPr txBox="1"/>
          <p:nvPr/>
        </p:nvSpPr>
        <p:spPr>
          <a:xfrm>
            <a:off x="805657" y="3245876"/>
            <a:ext cx="183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ㅁㅁㅁ에게</a:t>
            </a:r>
            <a:r>
              <a:rPr lang="ko-KR" altLang="en-US" sz="150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8C7E5-1A67-FD41-5FA8-82E2FECC0760}"/>
              </a:ext>
            </a:extLst>
          </p:cNvPr>
          <p:cNvSpPr txBox="1"/>
          <p:nvPr/>
        </p:nvSpPr>
        <p:spPr>
          <a:xfrm>
            <a:off x="8388438" y="3894558"/>
            <a:ext cx="90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핑핑이님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C65C2D-8E41-0CB8-255B-9E305DCADC64}"/>
              </a:ext>
            </a:extLst>
          </p:cNvPr>
          <p:cNvSpPr txBox="1"/>
          <p:nvPr/>
        </p:nvSpPr>
        <p:spPr>
          <a:xfrm>
            <a:off x="2555715" y="3894558"/>
            <a:ext cx="90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김ㅇㅇ님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C252FF-6358-4F06-14C8-5A559ED7F7C8}"/>
              </a:ext>
            </a:extLst>
          </p:cNvPr>
          <p:cNvSpPr txBox="1"/>
          <p:nvPr/>
        </p:nvSpPr>
        <p:spPr>
          <a:xfrm>
            <a:off x="5481590" y="3879777"/>
            <a:ext cx="90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고양이님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C13D70-462B-213C-F871-202BA20BFDCD}"/>
              </a:ext>
            </a:extLst>
          </p:cNvPr>
          <p:cNvSpPr txBox="1"/>
          <p:nvPr/>
        </p:nvSpPr>
        <p:spPr>
          <a:xfrm>
            <a:off x="3689198" y="5085955"/>
            <a:ext cx="258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생일축하합니다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C1C66D-0434-A1DB-D63D-0BD971BFF8E3}"/>
              </a:ext>
            </a:extLst>
          </p:cNvPr>
          <p:cNvSpPr txBox="1"/>
          <p:nvPr/>
        </p:nvSpPr>
        <p:spPr>
          <a:xfrm>
            <a:off x="3717867" y="4650433"/>
            <a:ext cx="183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ㅂㅂㅂ에게</a:t>
            </a:r>
            <a:r>
              <a:rPr lang="ko-KR" altLang="en-US" sz="1500" dirty="0"/>
              <a:t> 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813AAEF5-6BE6-CA71-9CE3-8BDD1EAB7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03169"/>
              </p:ext>
            </p:extLst>
          </p:nvPr>
        </p:nvGraphicFramePr>
        <p:xfrm>
          <a:off x="9711100" y="934874"/>
          <a:ext cx="2240952" cy="3733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사진을 첨부한 축하 메시지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내용 영역을 누르면 자세한 게시물을 볼 수 있다</a:t>
                      </a:r>
                      <a:r>
                        <a:rPr lang="en-US" altLang="ko-KR" sz="12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사진을 첨부하지 않은 축하 메시지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기능은 동일하고 미리보기는 </a:t>
                      </a:r>
                      <a:r>
                        <a:rPr lang="en-US" altLang="ko-KR" sz="1200" dirty="0"/>
                        <a:t>140</a:t>
                      </a:r>
                      <a:r>
                        <a:rPr lang="ko-KR" altLang="en-US" sz="1200" dirty="0"/>
                        <a:t>자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작성자의 이름을 표시한다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44" name="타원 43">
            <a:extLst>
              <a:ext uri="{FF2B5EF4-FFF2-40B4-BE49-F238E27FC236}">
                <a16:creationId xmlns:a16="http://schemas.microsoft.com/office/drawing/2014/main" id="{4B64B423-9005-238C-989D-C0575F5F6D3F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3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67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DB94-C801-3532-2CCA-DEB3EB4B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802" y="256649"/>
            <a:ext cx="5909305" cy="6311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000" b="1" dirty="0"/>
              <a:t>UI</a:t>
            </a:r>
            <a:r>
              <a:rPr lang="ko-KR" altLang="en-US" sz="3000" b="1" dirty="0"/>
              <a:t>설계 </a:t>
            </a:r>
            <a:r>
              <a:rPr lang="en-US" altLang="ko-KR" sz="3000" b="1" dirty="0"/>
              <a:t>– B.D.B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community(</a:t>
            </a:r>
            <a:r>
              <a:rPr lang="ko-KR" altLang="en-US" sz="3000" b="1" dirty="0"/>
              <a:t>게시물</a:t>
            </a:r>
            <a:r>
              <a:rPr lang="en-US" altLang="ko-KR" sz="3000" b="1" dirty="0"/>
              <a:t>) </a:t>
            </a:r>
            <a:endParaRPr lang="ko-KR" altLang="en-US" sz="3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34ED44-DFE8-198B-83A5-6104D7B0E982}"/>
              </a:ext>
            </a:extLst>
          </p:cNvPr>
          <p:cNvSpPr>
            <a:spLocks noChangeAspect="1"/>
          </p:cNvSpPr>
          <p:nvPr/>
        </p:nvSpPr>
        <p:spPr>
          <a:xfrm>
            <a:off x="488659" y="1195639"/>
            <a:ext cx="8965892" cy="5043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A602E4-0332-C3E5-27D0-7887BEAC609E}"/>
              </a:ext>
            </a:extLst>
          </p:cNvPr>
          <p:cNvSpPr>
            <a:spLocks noChangeAspect="1"/>
          </p:cNvSpPr>
          <p:nvPr/>
        </p:nvSpPr>
        <p:spPr>
          <a:xfrm>
            <a:off x="775262" y="1670649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FB7672-086F-0C2F-6F78-B904C9F214C4}"/>
              </a:ext>
            </a:extLst>
          </p:cNvPr>
          <p:cNvSpPr>
            <a:spLocks noChangeAspect="1"/>
          </p:cNvSpPr>
          <p:nvPr/>
        </p:nvSpPr>
        <p:spPr>
          <a:xfrm>
            <a:off x="3687471" y="1670648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10E628-5ACF-429F-9D35-D8F2D409C4B4}"/>
              </a:ext>
            </a:extLst>
          </p:cNvPr>
          <p:cNvCxnSpPr>
            <a:cxnSpLocks/>
          </p:cNvCxnSpPr>
          <p:nvPr/>
        </p:nvCxnSpPr>
        <p:spPr>
          <a:xfrm>
            <a:off x="805657" y="4351555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456CDA-721F-0B26-960E-2CB4C8A202BA}"/>
              </a:ext>
            </a:extLst>
          </p:cNvPr>
          <p:cNvCxnSpPr>
            <a:cxnSpLocks/>
          </p:cNvCxnSpPr>
          <p:nvPr/>
        </p:nvCxnSpPr>
        <p:spPr>
          <a:xfrm>
            <a:off x="3717867" y="4350351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9D7A2C3-15EE-064D-AEAE-2D70010328CC}"/>
              </a:ext>
            </a:extLst>
          </p:cNvPr>
          <p:cNvCxnSpPr>
            <a:cxnSpLocks/>
          </p:cNvCxnSpPr>
          <p:nvPr/>
        </p:nvCxnSpPr>
        <p:spPr>
          <a:xfrm>
            <a:off x="6589468" y="4367411"/>
            <a:ext cx="25205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40FB0E-6FDF-F0AF-CFCF-59C657BE5B5D}"/>
              </a:ext>
            </a:extLst>
          </p:cNvPr>
          <p:cNvSpPr txBox="1"/>
          <p:nvPr/>
        </p:nvSpPr>
        <p:spPr>
          <a:xfrm>
            <a:off x="6571011" y="2219551"/>
            <a:ext cx="25813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숙명 초등학교 </a:t>
            </a:r>
            <a:r>
              <a:rPr lang="en-US" altLang="ko-KR" sz="1200" dirty="0"/>
              <a:t>2</a:t>
            </a:r>
            <a:r>
              <a:rPr lang="ko-KR" altLang="en-US" sz="1200" dirty="0"/>
              <a:t>학년 </a:t>
            </a:r>
            <a:r>
              <a:rPr lang="en-US" altLang="ko-KR" sz="1200" dirty="0"/>
              <a:t>1</a:t>
            </a:r>
            <a:r>
              <a:rPr lang="ko-KR" altLang="en-US" sz="1200" dirty="0"/>
              <a:t>반 권유진 학생</a:t>
            </a:r>
            <a:r>
              <a:rPr lang="en-US" altLang="ko-KR" sz="1200" dirty="0"/>
              <a:t>! </a:t>
            </a:r>
            <a:r>
              <a:rPr lang="ko-KR" altLang="en-US" sz="1200" dirty="0"/>
              <a:t>생일 축하해요</a:t>
            </a:r>
            <a:r>
              <a:rPr lang="en-US" altLang="ko-KR" sz="1200" dirty="0"/>
              <a:t>. </a:t>
            </a:r>
            <a:r>
              <a:rPr lang="ko-KR" altLang="en-US" sz="1200" dirty="0"/>
              <a:t>선생님과 보내는 생일은 아마 오늘이 처음이자 </a:t>
            </a:r>
            <a:r>
              <a:rPr lang="ko-KR" altLang="en-US" sz="1200" dirty="0" err="1"/>
              <a:t>마지막일테지만</a:t>
            </a:r>
            <a:r>
              <a:rPr lang="ko-KR" altLang="en-US" sz="1200" dirty="0"/>
              <a:t> 언제나 </a:t>
            </a:r>
            <a:r>
              <a:rPr lang="ko-KR" altLang="en-US" sz="1200" dirty="0" err="1"/>
              <a:t>밝은모습을</a:t>
            </a:r>
            <a:r>
              <a:rPr lang="ko-KR" altLang="en-US" sz="1200" dirty="0"/>
              <a:t> 보여주는 유진이에게</a:t>
            </a:r>
            <a:r>
              <a:rPr lang="en-US" altLang="ko-KR" sz="1200" dirty="0"/>
              <a:t>… </a:t>
            </a:r>
            <a:r>
              <a:rPr lang="ko-KR" altLang="en-US" sz="1200" dirty="0" err="1"/>
              <a:t>더보기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A13A9F-7BD0-4064-EF78-F32501CEBAFD}"/>
              </a:ext>
            </a:extLst>
          </p:cNvPr>
          <p:cNvSpPr>
            <a:spLocks noChangeAspect="1"/>
          </p:cNvSpPr>
          <p:nvPr/>
        </p:nvSpPr>
        <p:spPr>
          <a:xfrm>
            <a:off x="775262" y="4559968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FF4E9-B105-0D26-CE33-20191CCFD2A9}"/>
              </a:ext>
            </a:extLst>
          </p:cNvPr>
          <p:cNvSpPr>
            <a:spLocks noChangeAspect="1"/>
          </p:cNvSpPr>
          <p:nvPr/>
        </p:nvSpPr>
        <p:spPr>
          <a:xfrm>
            <a:off x="6571011" y="4559967"/>
            <a:ext cx="2581381" cy="14520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6464857-7755-6762-53EE-9D22CC4399EC}"/>
              </a:ext>
            </a:extLst>
          </p:cNvPr>
          <p:cNvSpPr>
            <a:spLocks noChangeAspect="1"/>
          </p:cNvSpPr>
          <p:nvPr/>
        </p:nvSpPr>
        <p:spPr>
          <a:xfrm>
            <a:off x="6426461" y="1568622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97BB6C-BD66-2B2D-EC5D-CD7128004B42}"/>
              </a:ext>
            </a:extLst>
          </p:cNvPr>
          <p:cNvSpPr txBox="1"/>
          <p:nvPr/>
        </p:nvSpPr>
        <p:spPr>
          <a:xfrm>
            <a:off x="6599680" y="1784029"/>
            <a:ext cx="183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권유진에게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387FD-1CF6-4515-C6CA-6F5BE73E4303}"/>
              </a:ext>
            </a:extLst>
          </p:cNvPr>
          <p:cNvSpPr txBox="1"/>
          <p:nvPr/>
        </p:nvSpPr>
        <p:spPr>
          <a:xfrm>
            <a:off x="3717867" y="3245581"/>
            <a:ext cx="183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000</a:t>
            </a:r>
            <a:r>
              <a:rPr lang="ko-KR" altLang="en-US" sz="1500" dirty="0"/>
              <a:t>에게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451BB-F52A-1E5B-232B-D7CCADF0CCA8}"/>
              </a:ext>
            </a:extLst>
          </p:cNvPr>
          <p:cNvSpPr txBox="1"/>
          <p:nvPr/>
        </p:nvSpPr>
        <p:spPr>
          <a:xfrm>
            <a:off x="805657" y="3245876"/>
            <a:ext cx="183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ㅁㅁㅁ에게</a:t>
            </a:r>
            <a:r>
              <a:rPr lang="ko-KR" altLang="en-US" sz="150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8C7E5-1A67-FD41-5FA8-82E2FECC0760}"/>
              </a:ext>
            </a:extLst>
          </p:cNvPr>
          <p:cNvSpPr txBox="1"/>
          <p:nvPr/>
        </p:nvSpPr>
        <p:spPr>
          <a:xfrm>
            <a:off x="8388438" y="3894558"/>
            <a:ext cx="90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핑핑이님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C65C2D-8E41-0CB8-255B-9E305DCADC64}"/>
              </a:ext>
            </a:extLst>
          </p:cNvPr>
          <p:cNvSpPr txBox="1"/>
          <p:nvPr/>
        </p:nvSpPr>
        <p:spPr>
          <a:xfrm>
            <a:off x="2555715" y="3894558"/>
            <a:ext cx="90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김ㅇㅇ님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C252FF-6358-4F06-14C8-5A559ED7F7C8}"/>
              </a:ext>
            </a:extLst>
          </p:cNvPr>
          <p:cNvSpPr txBox="1"/>
          <p:nvPr/>
        </p:nvSpPr>
        <p:spPr>
          <a:xfrm>
            <a:off x="5481590" y="3879777"/>
            <a:ext cx="90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고양이님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C13D70-462B-213C-F871-202BA20BFDCD}"/>
              </a:ext>
            </a:extLst>
          </p:cNvPr>
          <p:cNvSpPr txBox="1"/>
          <p:nvPr/>
        </p:nvSpPr>
        <p:spPr>
          <a:xfrm>
            <a:off x="3689198" y="5085955"/>
            <a:ext cx="258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생일축하합니다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C1C66D-0434-A1DB-D63D-0BD971BFF8E3}"/>
              </a:ext>
            </a:extLst>
          </p:cNvPr>
          <p:cNvSpPr txBox="1"/>
          <p:nvPr/>
        </p:nvSpPr>
        <p:spPr>
          <a:xfrm>
            <a:off x="3717867" y="4650433"/>
            <a:ext cx="18346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ㅂㅂㅂ에게</a:t>
            </a:r>
            <a:r>
              <a:rPr lang="ko-KR" altLang="en-US" sz="1500" dirty="0"/>
              <a:t> 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813AAEF5-6BE6-CA71-9CE3-8BDD1EAB7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987595"/>
              </p:ext>
            </p:extLst>
          </p:nvPr>
        </p:nvGraphicFramePr>
        <p:xfrm>
          <a:off x="9711100" y="934874"/>
          <a:ext cx="2240952" cy="347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70">
                  <a:extLst>
                    <a:ext uri="{9D8B030D-6E8A-4147-A177-3AD203B41FA5}">
                      <a16:colId xmlns:a16="http://schemas.microsoft.com/office/drawing/2014/main" val="2872646243"/>
                    </a:ext>
                  </a:extLst>
                </a:gridCol>
                <a:gridCol w="1772882">
                  <a:extLst>
                    <a:ext uri="{9D8B030D-6E8A-4147-A177-3AD203B41FA5}">
                      <a16:colId xmlns:a16="http://schemas.microsoft.com/office/drawing/2014/main" val="1470450213"/>
                    </a:ext>
                  </a:extLst>
                </a:gridCol>
              </a:tblGrid>
              <a:tr h="6958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66142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댓글달기에</a:t>
                      </a:r>
                      <a:r>
                        <a:rPr lang="ko-KR" altLang="en-US" sz="1200" dirty="0"/>
                        <a:t> 입력한 댓글은 아래에 표시되도록 한다</a:t>
                      </a:r>
                      <a:r>
                        <a:rPr lang="en-US" altLang="ko-KR" sz="12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7504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9787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112255"/>
                  </a:ext>
                </a:extLst>
              </a:tr>
              <a:tr h="695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8975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CADE3C5-7C12-2111-C2D6-9D9F3E632548}"/>
              </a:ext>
            </a:extLst>
          </p:cNvPr>
          <p:cNvSpPr>
            <a:spLocks noChangeAspect="1"/>
          </p:cNvSpPr>
          <p:nvPr/>
        </p:nvSpPr>
        <p:spPr>
          <a:xfrm>
            <a:off x="495215" y="1195639"/>
            <a:ext cx="8965892" cy="504331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10DF4C-CDAD-C6AE-FBF5-5E93C3F5FBD7}"/>
              </a:ext>
            </a:extLst>
          </p:cNvPr>
          <p:cNvSpPr>
            <a:spLocks noChangeAspect="1"/>
          </p:cNvSpPr>
          <p:nvPr/>
        </p:nvSpPr>
        <p:spPr>
          <a:xfrm>
            <a:off x="2984303" y="1371494"/>
            <a:ext cx="4194136" cy="4623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C535A2-F7DF-98BC-DDEF-FC3112AC808D}"/>
              </a:ext>
            </a:extLst>
          </p:cNvPr>
          <p:cNvSpPr>
            <a:spLocks noChangeAspect="1"/>
          </p:cNvSpPr>
          <p:nvPr/>
        </p:nvSpPr>
        <p:spPr>
          <a:xfrm>
            <a:off x="3198426" y="1563400"/>
            <a:ext cx="3765889" cy="2580260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06B47-743A-03AC-4C7B-C639BB2CE3BC}"/>
              </a:ext>
            </a:extLst>
          </p:cNvPr>
          <p:cNvSpPr txBox="1"/>
          <p:nvPr/>
        </p:nvSpPr>
        <p:spPr>
          <a:xfrm>
            <a:off x="3240638" y="4552082"/>
            <a:ext cx="258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오늘의 제 소중한 동생의 </a:t>
            </a:r>
            <a:r>
              <a:rPr lang="ko-KR" altLang="en-US" sz="1200" dirty="0" err="1"/>
              <a:t>생일이에요</a:t>
            </a:r>
            <a:r>
              <a:rPr lang="en-US" altLang="ko-KR" sz="1200" dirty="0"/>
              <a:t>. </a:t>
            </a:r>
            <a:r>
              <a:rPr lang="ko-KR" altLang="en-US" sz="1200" dirty="0"/>
              <a:t>생일축하해</a:t>
            </a:r>
            <a:r>
              <a:rPr lang="en-US" altLang="ko-KR" sz="1200" dirty="0"/>
              <a:t>! </a:t>
            </a:r>
            <a:r>
              <a:rPr lang="ko-KR" altLang="en-US" sz="1200" dirty="0"/>
              <a:t>그리고 다음달은 내 생일이니까 </a:t>
            </a:r>
            <a:r>
              <a:rPr lang="ko-KR" altLang="en-US" sz="1200" dirty="0" err="1"/>
              <a:t>기대할게</a:t>
            </a:r>
            <a:r>
              <a:rPr lang="en-US" altLang="ko-KR" sz="1200" dirty="0"/>
              <a:t>~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18507-93FB-FA9F-A66C-D0593EA6124C}"/>
              </a:ext>
            </a:extLst>
          </p:cNvPr>
          <p:cNvSpPr txBox="1"/>
          <p:nvPr/>
        </p:nvSpPr>
        <p:spPr>
          <a:xfrm>
            <a:off x="3245731" y="4264802"/>
            <a:ext cx="25813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/>
              <a:t>강ㅁㅁ에게</a:t>
            </a:r>
            <a:endParaRPr lang="ko-KR" altLang="en-US" sz="15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979A19-611C-EF45-6BE8-DCE7FEB29890}"/>
              </a:ext>
            </a:extLst>
          </p:cNvPr>
          <p:cNvSpPr/>
          <p:nvPr/>
        </p:nvSpPr>
        <p:spPr>
          <a:xfrm>
            <a:off x="3356643" y="5374956"/>
            <a:ext cx="3494533" cy="4288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▶</a:t>
            </a:r>
            <a:r>
              <a:rPr lang="ko-KR" altLang="en-US" sz="1200" dirty="0" err="1">
                <a:solidFill>
                  <a:schemeClr val="tx1"/>
                </a:solidFill>
              </a:rPr>
              <a:t>댓글달기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CD29B3B-CE20-FEC2-F92F-11F846A277F4}"/>
              </a:ext>
            </a:extLst>
          </p:cNvPr>
          <p:cNvSpPr>
            <a:spLocks noChangeAspect="1"/>
          </p:cNvSpPr>
          <p:nvPr/>
        </p:nvSpPr>
        <p:spPr>
          <a:xfrm>
            <a:off x="3067419" y="5442410"/>
            <a:ext cx="346438" cy="3464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D9D9425-93A2-BB6D-2FC5-D841774E02E9}"/>
              </a:ext>
            </a:extLst>
          </p:cNvPr>
          <p:cNvSpPr>
            <a:spLocks noChangeAspect="1"/>
          </p:cNvSpPr>
          <p:nvPr/>
        </p:nvSpPr>
        <p:spPr>
          <a:xfrm>
            <a:off x="352180" y="256649"/>
            <a:ext cx="678225" cy="6782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4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78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1448</Words>
  <Application>Microsoft Office PowerPoint</Application>
  <PresentationFormat>와이드스크린</PresentationFormat>
  <Paragraphs>313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Wingdings</vt:lpstr>
      <vt:lpstr>Office 테마</vt:lpstr>
      <vt:lpstr>생일을 축하하는 커뮤니티 Birth Day Buddy!</vt:lpstr>
      <vt:lpstr>프로젝트 개요 – 프로젝트 주제 소개</vt:lpstr>
      <vt:lpstr>목차</vt:lpstr>
      <vt:lpstr>메뉴 설계도</vt:lpstr>
      <vt:lpstr>UI설계 - 로그인 창</vt:lpstr>
      <vt:lpstr>UI설계 – 메인 화면 </vt:lpstr>
      <vt:lpstr>UI설계 – 메인 화면 </vt:lpstr>
      <vt:lpstr>UI설계 – B.D.B community </vt:lpstr>
      <vt:lpstr>UI설계 – B.D.B community(게시물) </vt:lpstr>
      <vt:lpstr>UI설계 – B.D.B 비전 </vt:lpstr>
      <vt:lpstr>UI설계 – 팀원 프로필 </vt:lpstr>
      <vt:lpstr>UI설계 – B.D.B의 선물 </vt:lpstr>
      <vt:lpstr>UI설계 – B.D.B의 선물 </vt:lpstr>
      <vt:lpstr>UI설계 – B.D.B의 선물(자세한 페이지) </vt:lpstr>
      <vt:lpstr>UI설계 – 선물 후기 </vt:lpstr>
      <vt:lpstr>UI설계 – 외로운자들의 방 </vt:lpstr>
      <vt:lpstr>참고 자료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유진 권</dc:creator>
  <cp:lastModifiedBy>유진 권</cp:lastModifiedBy>
  <cp:revision>6</cp:revision>
  <dcterms:created xsi:type="dcterms:W3CDTF">2024-05-21T02:20:47Z</dcterms:created>
  <dcterms:modified xsi:type="dcterms:W3CDTF">2024-05-27T13:08:58Z</dcterms:modified>
</cp:coreProperties>
</file>